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Krona One"/>
      <p:regular r:id="rId18"/>
    </p:embeddedFont>
    <p:embeddedFont>
      <p:font typeface="Playfair Display"/>
      <p:regular r:id="rId19"/>
      <p:bold r:id="rId20"/>
      <p:italic r:id="rId21"/>
      <p:boldItalic r:id="rId22"/>
    </p:embeddedFont>
    <p:embeddedFont>
      <p:font typeface="Francois One"/>
      <p:regular r:id="rId23"/>
    </p:embeddedFont>
    <p:embeddedFont>
      <p:font typeface="Archivo"/>
      <p:regular r:id="rId24"/>
      <p:bold r:id="rId25"/>
      <p:italic r:id="rId26"/>
      <p:boldItalic r:id="rId27"/>
    </p:embeddedFont>
    <p:embeddedFont>
      <p:font typeface="Manjari"/>
      <p:regular r:id="rId28"/>
      <p:bold r:id="rId29"/>
    </p:embeddedFont>
    <p:embeddedFont>
      <p:font typeface="Archivo Black"/>
      <p:regular r:id="rId30"/>
    </p:embeddedFont>
    <p:embeddedFont>
      <p:font typeface="Playfair Display Black"/>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061164-242D-4428-A13B-CBABC3E62773}">
  <a:tblStyle styleId="{2C061164-242D-4428-A13B-CBABC3E627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Archivo-regular.fntdata"/><Relationship Id="rId23" Type="http://schemas.openxmlformats.org/officeDocument/2006/relationships/font" Target="fonts/FrancoisOn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chivo-italic.fntdata"/><Relationship Id="rId25" Type="http://schemas.openxmlformats.org/officeDocument/2006/relationships/font" Target="fonts/Archivo-bold.fntdata"/><Relationship Id="rId28" Type="http://schemas.openxmlformats.org/officeDocument/2006/relationships/font" Target="fonts/Manjari-regular.fntdata"/><Relationship Id="rId27" Type="http://schemas.openxmlformats.org/officeDocument/2006/relationships/font" Target="fonts/Archiv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njari-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lack-bold.fntdata"/><Relationship Id="rId30" Type="http://schemas.openxmlformats.org/officeDocument/2006/relationships/font" Target="fonts/ArchivoBlack-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layfairDisplayBlack-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font" Target="fonts/Krona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7ef0ce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7ef0ce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83b629a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83b629a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6a1378a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6a1378a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7e8a49c51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7e8a49c51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77d45ba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77d45ba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7e8a49c5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7e8a49c5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71483a1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71483a1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6a1378afe_0_18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6a1378afe_0_18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77d45ba3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77d45ba3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77d45ba3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77d45ba3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6a1378af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6a1378af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7e8a49c5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7e8a49c5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5946600" cy="51435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1" name="Google Shape;11;p2"/>
          <p:cNvSpPr txBox="1"/>
          <p:nvPr>
            <p:ph type="ctrTitle"/>
          </p:nvPr>
        </p:nvSpPr>
        <p:spPr>
          <a:xfrm>
            <a:off x="720000" y="1152750"/>
            <a:ext cx="7204200" cy="1576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solidFill>
                  <a:schemeClr val="lt1"/>
                </a:solidFill>
                <a:latin typeface="Playfair Display Black"/>
                <a:ea typeface="Playfair Display Black"/>
                <a:cs typeface="Playfair Display Black"/>
                <a:sym typeface="Playfair Displ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985650" y="4211825"/>
            <a:ext cx="2532000" cy="391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pic>
        <p:nvPicPr>
          <p:cNvPr id="51" name="Google Shape;51;p11"/>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52" name="Google Shape;52;p11"/>
          <p:cNvSpPr/>
          <p:nvPr/>
        </p:nvSpPr>
        <p:spPr>
          <a:xfrm>
            <a:off x="0" y="0"/>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882450" y="1220850"/>
            <a:ext cx="6263400" cy="1436400"/>
          </a:xfrm>
          <a:prstGeom prst="rect">
            <a:avLst/>
          </a:prstGeom>
        </p:spPr>
        <p:txBody>
          <a:bodyPr anchorCtr="0" anchor="ctr" bIns="91425" lIns="91425" spcFirstLastPara="1" rIns="91425" wrap="square" tIns="91425">
            <a:noAutofit/>
          </a:bodyPr>
          <a:lstStyle>
            <a:lvl1pPr lvl="0">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p:nvPr>
            <p:ph idx="1" type="subTitle"/>
          </p:nvPr>
        </p:nvSpPr>
        <p:spPr>
          <a:xfrm>
            <a:off x="1219200" y="4091050"/>
            <a:ext cx="2804400" cy="5061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6" name="Shape 56"/>
        <p:cNvGrpSpPr/>
        <p:nvPr/>
      </p:nvGrpSpPr>
      <p:grpSpPr>
        <a:xfrm>
          <a:off x="0" y="0"/>
          <a:ext cx="0" cy="0"/>
          <a:chOff x="0" y="0"/>
          <a:chExt cx="0" cy="0"/>
        </a:xfrm>
      </p:grpSpPr>
      <p:sp>
        <p:nvSpPr>
          <p:cNvPr id="57" name="Google Shape;57;p13"/>
          <p:cNvSpPr/>
          <p:nvPr/>
        </p:nvSpPr>
        <p:spPr>
          <a:xfrm>
            <a:off x="-150" y="0"/>
            <a:ext cx="9144000" cy="5143500"/>
          </a:xfrm>
          <a:prstGeom prst="rect">
            <a:avLst/>
          </a:prstGeom>
          <a:gradFill>
            <a:gsLst>
              <a:gs pos="0">
                <a:srgbClr val="000000">
                  <a:alpha val="32156"/>
                </a:srgbClr>
              </a:gs>
              <a:gs pos="32000">
                <a:srgbClr val="000000">
                  <a:alpha val="51764"/>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59" name="Google Shape;59;p13"/>
          <p:cNvSpPr txBox="1"/>
          <p:nvPr>
            <p:ph type="title"/>
          </p:nvPr>
        </p:nvSpPr>
        <p:spPr>
          <a:xfrm>
            <a:off x="719550" y="540000"/>
            <a:ext cx="77046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p:cNvSpPr txBox="1"/>
          <p:nvPr>
            <p:ph hasCustomPrompt="1" idx="2" type="title"/>
          </p:nvPr>
        </p:nvSpPr>
        <p:spPr>
          <a:xfrm>
            <a:off x="720000" y="2544067"/>
            <a:ext cx="657600" cy="415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61" name="Google Shape;61;p13"/>
          <p:cNvSpPr txBox="1"/>
          <p:nvPr>
            <p:ph idx="3" type="title"/>
          </p:nvPr>
        </p:nvSpPr>
        <p:spPr>
          <a:xfrm>
            <a:off x="1482756" y="2105183"/>
            <a:ext cx="2172600" cy="415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2" name="Google Shape;62;p13"/>
          <p:cNvSpPr txBox="1"/>
          <p:nvPr>
            <p:ph idx="1" type="subTitle"/>
          </p:nvPr>
        </p:nvSpPr>
        <p:spPr>
          <a:xfrm>
            <a:off x="1558925" y="2511867"/>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3" name="Google Shape;63;p13"/>
          <p:cNvSpPr txBox="1"/>
          <p:nvPr>
            <p:ph hasCustomPrompt="1" idx="4" type="title"/>
          </p:nvPr>
        </p:nvSpPr>
        <p:spPr>
          <a:xfrm>
            <a:off x="719550" y="4158300"/>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64" name="Google Shape;64;p13"/>
          <p:cNvSpPr txBox="1"/>
          <p:nvPr>
            <p:ph idx="5" type="title"/>
          </p:nvPr>
        </p:nvSpPr>
        <p:spPr>
          <a:xfrm>
            <a:off x="1482755" y="3718750"/>
            <a:ext cx="2172600" cy="4158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5" name="Google Shape;65;p13"/>
          <p:cNvSpPr txBox="1"/>
          <p:nvPr>
            <p:ph idx="6" type="subTitle"/>
          </p:nvPr>
        </p:nvSpPr>
        <p:spPr>
          <a:xfrm>
            <a:off x="1558950" y="4124700"/>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6" name="Google Shape;66;p13"/>
          <p:cNvSpPr txBox="1"/>
          <p:nvPr>
            <p:ph hasCustomPrompt="1" idx="7" type="title"/>
          </p:nvPr>
        </p:nvSpPr>
        <p:spPr>
          <a:xfrm>
            <a:off x="4485071" y="1739050"/>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2pPr>
            <a:lvl3pPr lvl="2"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3pPr>
            <a:lvl4pPr lvl="3"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4pPr>
            <a:lvl5pPr lvl="4"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5pPr>
            <a:lvl6pPr lvl="5"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6pPr>
            <a:lvl7pPr lvl="6"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7pPr>
            <a:lvl8pPr lvl="7"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8pPr>
            <a:lvl9pPr lvl="8" rtl="0" algn="ctr">
              <a:spcBef>
                <a:spcPts val="0"/>
              </a:spcBef>
              <a:spcAft>
                <a:spcPts val="0"/>
              </a:spcAft>
              <a:buClr>
                <a:schemeClr val="lt1"/>
              </a:buClr>
              <a:buSzPts val="2000"/>
              <a:buFont typeface="Francois One"/>
              <a:buNone/>
              <a:defRPr sz="2000">
                <a:solidFill>
                  <a:schemeClr val="lt1"/>
                </a:solidFill>
                <a:latin typeface="Francois One"/>
                <a:ea typeface="Francois One"/>
                <a:cs typeface="Francois One"/>
                <a:sym typeface="Francois One"/>
              </a:defRPr>
            </a:lvl9pPr>
          </a:lstStyle>
          <a:p>
            <a:r>
              <a:t>xx%</a:t>
            </a:r>
          </a:p>
        </p:txBody>
      </p:sp>
      <p:sp>
        <p:nvSpPr>
          <p:cNvPr id="67" name="Google Shape;67;p13"/>
          <p:cNvSpPr txBox="1"/>
          <p:nvPr>
            <p:ph idx="8" type="title"/>
          </p:nvPr>
        </p:nvSpPr>
        <p:spPr>
          <a:xfrm>
            <a:off x="5245269" y="1298400"/>
            <a:ext cx="2172600" cy="41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68" name="Google Shape;68;p13"/>
          <p:cNvSpPr txBox="1"/>
          <p:nvPr>
            <p:ph idx="9" type="subTitle"/>
          </p:nvPr>
        </p:nvSpPr>
        <p:spPr>
          <a:xfrm>
            <a:off x="5321475" y="1705450"/>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
        <p:nvSpPr>
          <p:cNvPr id="69" name="Google Shape;69;p13"/>
          <p:cNvSpPr txBox="1"/>
          <p:nvPr>
            <p:ph hasCustomPrompt="1" idx="13" type="title"/>
          </p:nvPr>
        </p:nvSpPr>
        <p:spPr>
          <a:xfrm>
            <a:off x="4487696" y="3353283"/>
            <a:ext cx="658500" cy="41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35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
        <p:nvSpPr>
          <p:cNvPr id="70" name="Google Shape;70;p13"/>
          <p:cNvSpPr txBox="1"/>
          <p:nvPr>
            <p:ph idx="14" type="title"/>
          </p:nvPr>
        </p:nvSpPr>
        <p:spPr>
          <a:xfrm>
            <a:off x="5245131" y="2911967"/>
            <a:ext cx="2172600" cy="41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000"/>
              <a:buFont typeface="Playfair Display Black"/>
              <a:buNone/>
              <a:defRPr sz="22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2pPr>
            <a:lvl3pPr lvl="2"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3pPr>
            <a:lvl4pPr lvl="3"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4pPr>
            <a:lvl5pPr lvl="4"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5pPr>
            <a:lvl6pPr lvl="5"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6pPr>
            <a:lvl7pPr lvl="6"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7pPr>
            <a:lvl8pPr lvl="7"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8pPr>
            <a:lvl9pPr lvl="8" rtl="0">
              <a:spcBef>
                <a:spcPts val="0"/>
              </a:spcBef>
              <a:spcAft>
                <a:spcPts val="0"/>
              </a:spcAft>
              <a:buSzPts val="2000"/>
              <a:buFont typeface="Playfair Display Black"/>
              <a:buNone/>
              <a:defRPr sz="2000">
                <a:highlight>
                  <a:schemeClr val="lt1"/>
                </a:highlight>
                <a:latin typeface="Playfair Display Black"/>
                <a:ea typeface="Playfair Display Black"/>
                <a:cs typeface="Playfair Display Black"/>
                <a:sym typeface="Playfair Display Black"/>
              </a:defRPr>
            </a:lvl9pPr>
          </a:lstStyle>
          <a:p/>
        </p:txBody>
      </p:sp>
      <p:sp>
        <p:nvSpPr>
          <p:cNvPr id="71" name="Google Shape;71;p13"/>
          <p:cNvSpPr txBox="1"/>
          <p:nvPr>
            <p:ph idx="15" type="subTitle"/>
          </p:nvPr>
        </p:nvSpPr>
        <p:spPr>
          <a:xfrm>
            <a:off x="5321325" y="3318283"/>
            <a:ext cx="2096400" cy="478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72" name="Shape 72"/>
        <p:cNvGrpSpPr/>
        <p:nvPr/>
      </p:nvGrpSpPr>
      <p:grpSpPr>
        <a:xfrm>
          <a:off x="0" y="0"/>
          <a:ext cx="0" cy="0"/>
          <a:chOff x="0" y="0"/>
          <a:chExt cx="0" cy="0"/>
        </a:xfrm>
      </p:grpSpPr>
      <p:sp>
        <p:nvSpPr>
          <p:cNvPr id="73" name="Google Shape;73;p14"/>
          <p:cNvSpPr/>
          <p:nvPr/>
        </p:nvSpPr>
        <p:spPr>
          <a:xfrm flipH="1">
            <a:off x="0" y="0"/>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pic>
        <p:nvPicPr>
          <p:cNvPr id="75" name="Google Shape;75;p14"/>
          <p:cNvPicPr preferRelativeResize="0"/>
          <p:nvPr/>
        </p:nvPicPr>
        <p:blipFill rotWithShape="1">
          <a:blip r:embed="rId3">
            <a:alphaModFix amt="15000"/>
          </a:blip>
          <a:srcRect b="8431" l="0" r="0" t="7173"/>
          <a:stretch/>
        </p:blipFill>
        <p:spPr>
          <a:xfrm>
            <a:off x="-1" y="0"/>
            <a:ext cx="9144003" cy="5143501"/>
          </a:xfrm>
          <a:prstGeom prst="rect">
            <a:avLst/>
          </a:prstGeom>
          <a:noFill/>
          <a:ln>
            <a:noFill/>
          </a:ln>
        </p:spPr>
      </p:pic>
      <p:sp>
        <p:nvSpPr>
          <p:cNvPr id="76" name="Google Shape;76;p14"/>
          <p:cNvSpPr txBox="1"/>
          <p:nvPr>
            <p:ph type="title"/>
          </p:nvPr>
        </p:nvSpPr>
        <p:spPr>
          <a:xfrm flipH="1">
            <a:off x="2537463" y="1081950"/>
            <a:ext cx="3248400" cy="1436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14"/>
          <p:cNvSpPr txBox="1"/>
          <p:nvPr>
            <p:ph idx="1" type="subTitle"/>
          </p:nvPr>
        </p:nvSpPr>
        <p:spPr>
          <a:xfrm flipH="1">
            <a:off x="2826988" y="4200007"/>
            <a:ext cx="2487000" cy="396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4"/>
          <p:cNvSpPr txBox="1"/>
          <p:nvPr>
            <p:ph hasCustomPrompt="1" idx="2" type="title"/>
          </p:nvPr>
        </p:nvSpPr>
        <p:spPr>
          <a:xfrm flipH="1">
            <a:off x="723388"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mt="12000"/>
          </a:blip>
          <a:srcRect b="8431" l="0" r="0" t="7173"/>
          <a:stretch/>
        </p:blipFill>
        <p:spPr>
          <a:xfrm>
            <a:off x="-170551" y="25"/>
            <a:ext cx="9144003" cy="5143501"/>
          </a:xfrm>
          <a:prstGeom prst="rect">
            <a:avLst/>
          </a:prstGeom>
          <a:noFill/>
          <a:ln>
            <a:noFill/>
          </a:ln>
        </p:spPr>
      </p:pic>
      <p:sp>
        <p:nvSpPr>
          <p:cNvPr id="81" name="Google Shape;81;p15"/>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720000" y="1081950"/>
            <a:ext cx="3280500" cy="143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4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15"/>
          <p:cNvSpPr txBox="1"/>
          <p:nvPr>
            <p:ph idx="1" type="subTitle"/>
          </p:nvPr>
        </p:nvSpPr>
        <p:spPr>
          <a:xfrm>
            <a:off x="1301725" y="4192995"/>
            <a:ext cx="2487000" cy="39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15"/>
          <p:cNvSpPr txBox="1"/>
          <p:nvPr>
            <p:ph hasCustomPrompt="1" idx="2" type="title"/>
          </p:nvPr>
        </p:nvSpPr>
        <p:spPr>
          <a:xfrm>
            <a:off x="3941125"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_1_1">
    <p:spTree>
      <p:nvGrpSpPr>
        <p:cNvPr id="85" name="Shape 85"/>
        <p:cNvGrpSpPr/>
        <p:nvPr/>
      </p:nvGrpSpPr>
      <p:grpSpPr>
        <a:xfrm>
          <a:off x="0" y="0"/>
          <a:ext cx="0" cy="0"/>
          <a:chOff x="0" y="0"/>
          <a:chExt cx="0" cy="0"/>
        </a:xfrm>
      </p:grpSpPr>
      <p:sp>
        <p:nvSpPr>
          <p:cNvPr id="86" name="Google Shape;86;p16"/>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88" name="Google Shape;88;p16"/>
          <p:cNvSpPr txBox="1"/>
          <p:nvPr>
            <p:ph type="title"/>
          </p:nvPr>
        </p:nvSpPr>
        <p:spPr>
          <a:xfrm>
            <a:off x="2700375" y="1081950"/>
            <a:ext cx="3906000" cy="1436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Font typeface="Playfair Display"/>
              <a:buNone/>
              <a:defRPr sz="5400">
                <a:solidFill>
                  <a:schemeClr val="lt1"/>
                </a:solidFill>
              </a:defRPr>
            </a:lvl1pPr>
            <a:lvl2pPr lvl="1" rtl="0" algn="ctr">
              <a:spcBef>
                <a:spcPts val="0"/>
              </a:spcBef>
              <a:spcAft>
                <a:spcPts val="0"/>
              </a:spcAft>
              <a:buSzPts val="3600"/>
              <a:buFont typeface="Playfair Display"/>
              <a:buNone/>
              <a:defRPr sz="3600">
                <a:latin typeface="Playfair Display"/>
                <a:ea typeface="Playfair Display"/>
                <a:cs typeface="Playfair Display"/>
                <a:sym typeface="Playfair Display"/>
              </a:defRPr>
            </a:lvl2pPr>
            <a:lvl3pPr lvl="2" rtl="0" algn="ctr">
              <a:spcBef>
                <a:spcPts val="0"/>
              </a:spcBef>
              <a:spcAft>
                <a:spcPts val="0"/>
              </a:spcAft>
              <a:buSzPts val="3600"/>
              <a:buFont typeface="Playfair Display"/>
              <a:buNone/>
              <a:defRPr sz="3600">
                <a:latin typeface="Playfair Display"/>
                <a:ea typeface="Playfair Display"/>
                <a:cs typeface="Playfair Display"/>
                <a:sym typeface="Playfair Display"/>
              </a:defRPr>
            </a:lvl3pPr>
            <a:lvl4pPr lvl="3" rtl="0" algn="ctr">
              <a:spcBef>
                <a:spcPts val="0"/>
              </a:spcBef>
              <a:spcAft>
                <a:spcPts val="0"/>
              </a:spcAft>
              <a:buSzPts val="3600"/>
              <a:buFont typeface="Playfair Display"/>
              <a:buNone/>
              <a:defRPr sz="3600">
                <a:latin typeface="Playfair Display"/>
                <a:ea typeface="Playfair Display"/>
                <a:cs typeface="Playfair Display"/>
                <a:sym typeface="Playfair Display"/>
              </a:defRPr>
            </a:lvl4pPr>
            <a:lvl5pPr lvl="4" rtl="0" algn="ctr">
              <a:spcBef>
                <a:spcPts val="0"/>
              </a:spcBef>
              <a:spcAft>
                <a:spcPts val="0"/>
              </a:spcAft>
              <a:buSzPts val="3600"/>
              <a:buFont typeface="Playfair Display"/>
              <a:buNone/>
              <a:defRPr sz="3600">
                <a:latin typeface="Playfair Display"/>
                <a:ea typeface="Playfair Display"/>
                <a:cs typeface="Playfair Display"/>
                <a:sym typeface="Playfair Display"/>
              </a:defRPr>
            </a:lvl5pPr>
            <a:lvl6pPr lvl="5" rtl="0" algn="ctr">
              <a:spcBef>
                <a:spcPts val="0"/>
              </a:spcBef>
              <a:spcAft>
                <a:spcPts val="0"/>
              </a:spcAft>
              <a:buSzPts val="3600"/>
              <a:buFont typeface="Playfair Display"/>
              <a:buNone/>
              <a:defRPr sz="3600">
                <a:latin typeface="Playfair Display"/>
                <a:ea typeface="Playfair Display"/>
                <a:cs typeface="Playfair Display"/>
                <a:sym typeface="Playfair Display"/>
              </a:defRPr>
            </a:lvl6pPr>
            <a:lvl7pPr lvl="6" rtl="0" algn="ctr">
              <a:spcBef>
                <a:spcPts val="0"/>
              </a:spcBef>
              <a:spcAft>
                <a:spcPts val="0"/>
              </a:spcAft>
              <a:buSzPts val="3600"/>
              <a:buFont typeface="Playfair Display"/>
              <a:buNone/>
              <a:defRPr sz="3600">
                <a:latin typeface="Playfair Display"/>
                <a:ea typeface="Playfair Display"/>
                <a:cs typeface="Playfair Display"/>
                <a:sym typeface="Playfair Display"/>
              </a:defRPr>
            </a:lvl7pPr>
            <a:lvl8pPr lvl="7" rtl="0" algn="ctr">
              <a:spcBef>
                <a:spcPts val="0"/>
              </a:spcBef>
              <a:spcAft>
                <a:spcPts val="0"/>
              </a:spcAft>
              <a:buSzPts val="3600"/>
              <a:buFont typeface="Playfair Display"/>
              <a:buNone/>
              <a:defRPr sz="3600">
                <a:latin typeface="Playfair Display"/>
                <a:ea typeface="Playfair Display"/>
                <a:cs typeface="Playfair Display"/>
                <a:sym typeface="Playfair Display"/>
              </a:defRPr>
            </a:lvl8pPr>
            <a:lvl9pPr lvl="8" rtl="0" algn="ctr">
              <a:spcBef>
                <a:spcPts val="0"/>
              </a:spcBef>
              <a:spcAft>
                <a:spcPts val="0"/>
              </a:spcAft>
              <a:buSzPts val="3600"/>
              <a:buFont typeface="Playfair Display"/>
              <a:buNone/>
              <a:defRPr sz="3600">
                <a:latin typeface="Playfair Display"/>
                <a:ea typeface="Playfair Display"/>
                <a:cs typeface="Playfair Display"/>
                <a:sym typeface="Playfair Display"/>
              </a:defRPr>
            </a:lvl9pPr>
          </a:lstStyle>
          <a:p/>
        </p:txBody>
      </p:sp>
      <p:sp>
        <p:nvSpPr>
          <p:cNvPr id="89" name="Google Shape;89;p16"/>
          <p:cNvSpPr txBox="1"/>
          <p:nvPr>
            <p:ph idx="1" type="subTitle"/>
          </p:nvPr>
        </p:nvSpPr>
        <p:spPr>
          <a:xfrm>
            <a:off x="3830000" y="4200007"/>
            <a:ext cx="2487000" cy="39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6"/>
          <p:cNvSpPr txBox="1"/>
          <p:nvPr>
            <p:ph hasCustomPrompt="1" idx="2" type="title"/>
          </p:nvPr>
        </p:nvSpPr>
        <p:spPr>
          <a:xfrm>
            <a:off x="6469400"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93" name="Google Shape;93;p17"/>
          <p:cNvSpPr txBox="1"/>
          <p:nvPr>
            <p:ph hasCustomPrompt="1" type="title"/>
          </p:nvPr>
        </p:nvSpPr>
        <p:spPr>
          <a:xfrm>
            <a:off x="1867463" y="2087025"/>
            <a:ext cx="1943400" cy="76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6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17"/>
          <p:cNvSpPr txBox="1"/>
          <p:nvPr>
            <p:ph idx="1" type="subTitle"/>
          </p:nvPr>
        </p:nvSpPr>
        <p:spPr>
          <a:xfrm>
            <a:off x="1867738" y="3113713"/>
            <a:ext cx="19434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 name="Google Shape;95;p17"/>
          <p:cNvSpPr txBox="1"/>
          <p:nvPr>
            <p:ph hasCustomPrompt="1" idx="2" type="title"/>
          </p:nvPr>
        </p:nvSpPr>
        <p:spPr>
          <a:xfrm>
            <a:off x="5092763" y="2963613"/>
            <a:ext cx="25929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17"/>
          <p:cNvSpPr txBox="1"/>
          <p:nvPr>
            <p:ph idx="3" type="subTitle"/>
          </p:nvPr>
        </p:nvSpPr>
        <p:spPr>
          <a:xfrm>
            <a:off x="5366388" y="3591513"/>
            <a:ext cx="2319300" cy="76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7"/>
          <p:cNvSpPr txBox="1"/>
          <p:nvPr>
            <p:ph hasCustomPrompt="1" idx="4" type="title"/>
          </p:nvPr>
        </p:nvSpPr>
        <p:spPr>
          <a:xfrm>
            <a:off x="5092763" y="1392938"/>
            <a:ext cx="25929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17"/>
          <p:cNvSpPr txBox="1"/>
          <p:nvPr>
            <p:ph idx="5" type="subTitle"/>
          </p:nvPr>
        </p:nvSpPr>
        <p:spPr>
          <a:xfrm>
            <a:off x="5366388" y="2021388"/>
            <a:ext cx="2319300" cy="76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7"/>
          <p:cNvSpPr txBox="1"/>
          <p:nvPr>
            <p:ph idx="6" type="title"/>
          </p:nvPr>
        </p:nvSpPr>
        <p:spPr>
          <a:xfrm>
            <a:off x="720000" y="540000"/>
            <a:ext cx="7704300" cy="583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02" name="Google Shape;102;p18"/>
          <p:cNvSpPr txBox="1"/>
          <p:nvPr>
            <p:ph idx="1" type="subTitle"/>
          </p:nvPr>
        </p:nvSpPr>
        <p:spPr>
          <a:xfrm flipH="1">
            <a:off x="716775" y="1060275"/>
            <a:ext cx="5524200" cy="126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3" name="Google Shape;103;p18"/>
          <p:cNvSpPr txBox="1"/>
          <p:nvPr>
            <p:ph idx="2" type="subTitle"/>
          </p:nvPr>
        </p:nvSpPr>
        <p:spPr>
          <a:xfrm flipH="1">
            <a:off x="905550" y="4320550"/>
            <a:ext cx="3511200" cy="26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Playfair Display Black"/>
              <a:buNone/>
              <a:defRPr sz="25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SzPts val="2200"/>
              <a:buFont typeface="Playfair Display Black"/>
              <a:buNone/>
              <a:defRPr sz="2200">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104" name="Shape 104"/>
        <p:cNvGrpSpPr/>
        <p:nvPr/>
      </p:nvGrpSpPr>
      <p:grpSpPr>
        <a:xfrm>
          <a:off x="0" y="0"/>
          <a:ext cx="0" cy="0"/>
          <a:chOff x="0" y="0"/>
          <a:chExt cx="0" cy="0"/>
        </a:xfrm>
      </p:grpSpPr>
      <p:pic>
        <p:nvPicPr>
          <p:cNvPr id="105" name="Google Shape;105;p19"/>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06" name="Google Shape;106;p1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19"/>
          <p:cNvSpPr txBox="1"/>
          <p:nvPr>
            <p:ph idx="1" type="subTitle"/>
          </p:nvPr>
        </p:nvSpPr>
        <p:spPr>
          <a:xfrm>
            <a:off x="1632804" y="1968550"/>
            <a:ext cx="2712900" cy="23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2"/>
              </a:buClr>
              <a:buSzPts val="1400"/>
              <a:buFont typeface="Arial"/>
              <a:buChar char="●"/>
              <a:defRPr sz="1400"/>
            </a:lvl1pPr>
            <a:lvl2pPr lvl="1" rtl="0" algn="ctr">
              <a:lnSpc>
                <a:spcPct val="100000"/>
              </a:lnSpc>
              <a:spcBef>
                <a:spcPts val="0"/>
              </a:spcBef>
              <a:spcAft>
                <a:spcPts val="0"/>
              </a:spcAft>
              <a:buClr>
                <a:schemeClr val="lt2"/>
              </a:buClr>
              <a:buSzPts val="1400"/>
              <a:buFont typeface="Arial"/>
              <a:buChar char="○"/>
              <a:defRPr/>
            </a:lvl2pPr>
            <a:lvl3pPr lvl="2" rtl="0" algn="ctr">
              <a:lnSpc>
                <a:spcPct val="100000"/>
              </a:lnSpc>
              <a:spcBef>
                <a:spcPts val="0"/>
              </a:spcBef>
              <a:spcAft>
                <a:spcPts val="0"/>
              </a:spcAft>
              <a:buClr>
                <a:schemeClr val="lt2"/>
              </a:buClr>
              <a:buSzPts val="1400"/>
              <a:buFont typeface="Arial"/>
              <a:buChar char="■"/>
              <a:defRPr/>
            </a:lvl3pPr>
            <a:lvl4pPr lvl="3" rtl="0" algn="ctr">
              <a:lnSpc>
                <a:spcPct val="100000"/>
              </a:lnSpc>
              <a:spcBef>
                <a:spcPts val="0"/>
              </a:spcBef>
              <a:spcAft>
                <a:spcPts val="0"/>
              </a:spcAft>
              <a:buClr>
                <a:schemeClr val="lt2"/>
              </a:buClr>
              <a:buSzPts val="1400"/>
              <a:buFont typeface="Arial"/>
              <a:buChar char="●"/>
              <a:defRPr/>
            </a:lvl4pPr>
            <a:lvl5pPr lvl="4" rtl="0" algn="ctr">
              <a:lnSpc>
                <a:spcPct val="100000"/>
              </a:lnSpc>
              <a:spcBef>
                <a:spcPts val="0"/>
              </a:spcBef>
              <a:spcAft>
                <a:spcPts val="0"/>
              </a:spcAft>
              <a:buClr>
                <a:schemeClr val="lt2"/>
              </a:buClr>
              <a:buSzPts val="1400"/>
              <a:buFont typeface="Arial"/>
              <a:buChar char="○"/>
              <a:defRPr/>
            </a:lvl5pPr>
            <a:lvl6pPr lvl="5" rtl="0" algn="ctr">
              <a:lnSpc>
                <a:spcPct val="100000"/>
              </a:lnSpc>
              <a:spcBef>
                <a:spcPts val="0"/>
              </a:spcBef>
              <a:spcAft>
                <a:spcPts val="0"/>
              </a:spcAft>
              <a:buClr>
                <a:schemeClr val="lt2"/>
              </a:buClr>
              <a:buSzPts val="1400"/>
              <a:buFont typeface="Arial"/>
              <a:buChar char="■"/>
              <a:defRPr/>
            </a:lvl6pPr>
            <a:lvl7pPr lvl="6" rtl="0" algn="ctr">
              <a:lnSpc>
                <a:spcPct val="100000"/>
              </a:lnSpc>
              <a:spcBef>
                <a:spcPts val="0"/>
              </a:spcBef>
              <a:spcAft>
                <a:spcPts val="0"/>
              </a:spcAft>
              <a:buClr>
                <a:schemeClr val="lt2"/>
              </a:buClr>
              <a:buSzPts val="1400"/>
              <a:buFont typeface="Arial"/>
              <a:buChar char="●"/>
              <a:defRPr/>
            </a:lvl7pPr>
            <a:lvl8pPr lvl="7" rtl="0" algn="ctr">
              <a:lnSpc>
                <a:spcPct val="100000"/>
              </a:lnSpc>
              <a:spcBef>
                <a:spcPts val="0"/>
              </a:spcBef>
              <a:spcAft>
                <a:spcPts val="0"/>
              </a:spcAft>
              <a:buClr>
                <a:schemeClr val="lt2"/>
              </a:buClr>
              <a:buSzPts val="1400"/>
              <a:buFont typeface="Arial"/>
              <a:buChar char="○"/>
              <a:defRPr/>
            </a:lvl8pPr>
            <a:lvl9pPr lvl="8" rtl="0" algn="ctr">
              <a:lnSpc>
                <a:spcPct val="100000"/>
              </a:lnSpc>
              <a:spcBef>
                <a:spcPts val="0"/>
              </a:spcBef>
              <a:spcAft>
                <a:spcPts val="0"/>
              </a:spcAft>
              <a:buClr>
                <a:schemeClr val="lt2"/>
              </a:buClr>
              <a:buSzPts val="1400"/>
              <a:buFont typeface="Arial"/>
              <a:buChar char="■"/>
              <a:defRPr/>
            </a:lvl9pPr>
          </a:lstStyle>
          <a:p/>
        </p:txBody>
      </p:sp>
      <p:sp>
        <p:nvSpPr>
          <p:cNvPr id="108" name="Google Shape;108;p19"/>
          <p:cNvSpPr txBox="1"/>
          <p:nvPr>
            <p:ph idx="2" type="subTitle"/>
          </p:nvPr>
        </p:nvSpPr>
        <p:spPr>
          <a:xfrm>
            <a:off x="5559004" y="1968550"/>
            <a:ext cx="2712900" cy="23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9" name="Google Shape;109;p19"/>
          <p:cNvSpPr txBox="1"/>
          <p:nvPr>
            <p:ph idx="3" type="subTitle"/>
          </p:nvPr>
        </p:nvSpPr>
        <p:spPr>
          <a:xfrm>
            <a:off x="1518954" y="1577350"/>
            <a:ext cx="2826900" cy="31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0" name="Google Shape;110;p19"/>
          <p:cNvSpPr txBox="1"/>
          <p:nvPr>
            <p:ph idx="4" type="subTitle"/>
          </p:nvPr>
        </p:nvSpPr>
        <p:spPr>
          <a:xfrm>
            <a:off x="5445004" y="1577350"/>
            <a:ext cx="2826900" cy="31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2">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13" name="Google Shape;113;p20"/>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14" name="Google Shape;114;p20"/>
          <p:cNvSpPr txBox="1"/>
          <p:nvPr>
            <p:ph idx="1" type="subTitle"/>
          </p:nvPr>
        </p:nvSpPr>
        <p:spPr>
          <a:xfrm flipH="1">
            <a:off x="72000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5" name="Google Shape;115;p20"/>
          <p:cNvSpPr txBox="1"/>
          <p:nvPr>
            <p:ph idx="2" type="subTitle"/>
          </p:nvPr>
        </p:nvSpPr>
        <p:spPr>
          <a:xfrm flipH="1">
            <a:off x="72000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6" name="Google Shape;116;p20"/>
          <p:cNvSpPr txBox="1"/>
          <p:nvPr>
            <p:ph idx="3" type="subTitle"/>
          </p:nvPr>
        </p:nvSpPr>
        <p:spPr>
          <a:xfrm flipH="1">
            <a:off x="355965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7" name="Google Shape;117;p20"/>
          <p:cNvSpPr txBox="1"/>
          <p:nvPr>
            <p:ph idx="4" type="subTitle"/>
          </p:nvPr>
        </p:nvSpPr>
        <p:spPr>
          <a:xfrm flipH="1">
            <a:off x="355965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18" name="Google Shape;118;p20"/>
          <p:cNvSpPr txBox="1"/>
          <p:nvPr>
            <p:ph idx="5" type="subTitle"/>
          </p:nvPr>
        </p:nvSpPr>
        <p:spPr>
          <a:xfrm flipH="1">
            <a:off x="6399300" y="3798919"/>
            <a:ext cx="20247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19" name="Google Shape;119;p20"/>
          <p:cNvSpPr txBox="1"/>
          <p:nvPr>
            <p:ph idx="6" type="subTitle"/>
          </p:nvPr>
        </p:nvSpPr>
        <p:spPr>
          <a:xfrm flipH="1">
            <a:off x="6399300" y="3343550"/>
            <a:ext cx="2024700" cy="33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flipH="1">
            <a:off x="3197400" y="0"/>
            <a:ext cx="5946600" cy="51435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3"/>
          <p:cNvPicPr preferRelativeResize="0"/>
          <p:nvPr/>
        </p:nvPicPr>
        <p:blipFill rotWithShape="1">
          <a:blip r:embed="rId2">
            <a:alphaModFix amt="15000"/>
          </a:blip>
          <a:srcRect b="8431" l="0" r="0" t="7173"/>
          <a:stretch/>
        </p:blipFill>
        <p:spPr>
          <a:xfrm flipH="1">
            <a:off x="-1" y="0"/>
            <a:ext cx="9144003" cy="5143501"/>
          </a:xfrm>
          <a:prstGeom prst="rect">
            <a:avLst/>
          </a:prstGeom>
          <a:noFill/>
          <a:ln>
            <a:noFill/>
          </a:ln>
        </p:spPr>
      </p:pic>
      <p:sp>
        <p:nvSpPr>
          <p:cNvPr id="16" name="Google Shape;16;p3"/>
          <p:cNvSpPr txBox="1"/>
          <p:nvPr>
            <p:ph type="title"/>
          </p:nvPr>
        </p:nvSpPr>
        <p:spPr>
          <a:xfrm flipH="1">
            <a:off x="5175600" y="1081950"/>
            <a:ext cx="3248400" cy="1436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4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 type="subTitle"/>
          </p:nvPr>
        </p:nvSpPr>
        <p:spPr>
          <a:xfrm flipH="1">
            <a:off x="5465125" y="4200007"/>
            <a:ext cx="2487000" cy="396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hasCustomPrompt="1" idx="2" type="title"/>
          </p:nvPr>
        </p:nvSpPr>
        <p:spPr>
          <a:xfrm flipH="1">
            <a:off x="3361525" y="3685699"/>
            <a:ext cx="1951200" cy="909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2000"/>
              <a:buFont typeface="Krona One"/>
              <a:buNone/>
              <a:defRPr sz="10000">
                <a:solidFill>
                  <a:schemeClr val="lt1"/>
                </a:solidFill>
                <a:latin typeface="Playfair Display Black"/>
                <a:ea typeface="Playfair Display Black"/>
                <a:cs typeface="Playfair Display Black"/>
                <a:sym typeface="Playfair Display Black"/>
              </a:defRPr>
            </a:lvl1pPr>
            <a:lvl2pPr lvl="1"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2pPr>
            <a:lvl3pPr lvl="2"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3pPr>
            <a:lvl4pPr lvl="3"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4pPr>
            <a:lvl5pPr lvl="4"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5pPr>
            <a:lvl6pPr lvl="5"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6pPr>
            <a:lvl7pPr lvl="6"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7pPr>
            <a:lvl8pPr lvl="7"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8pPr>
            <a:lvl9pPr lvl="8" rtl="0" algn="ctr">
              <a:spcBef>
                <a:spcPts val="0"/>
              </a:spcBef>
              <a:spcAft>
                <a:spcPts val="0"/>
              </a:spcAft>
              <a:buClr>
                <a:schemeClr val="lt1"/>
              </a:buClr>
              <a:buSzPts val="2000"/>
              <a:buFont typeface="Krona One"/>
              <a:buNone/>
              <a:defRPr sz="2000">
                <a:solidFill>
                  <a:schemeClr val="lt1"/>
                </a:solidFill>
                <a:latin typeface="Krona One"/>
                <a:ea typeface="Krona One"/>
                <a:cs typeface="Krona One"/>
                <a:sym typeface="Krona On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22" name="Google Shape;122;p21"/>
          <p:cNvSpPr txBox="1"/>
          <p:nvPr>
            <p:ph type="title"/>
          </p:nvPr>
        </p:nvSpPr>
        <p:spPr>
          <a:xfrm flipH="1">
            <a:off x="67445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23" name="Google Shape;123;p21"/>
          <p:cNvSpPr txBox="1"/>
          <p:nvPr>
            <p:ph idx="1" type="subTitle"/>
          </p:nvPr>
        </p:nvSpPr>
        <p:spPr>
          <a:xfrm flipH="1">
            <a:off x="1015481" y="2249350"/>
            <a:ext cx="15888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4" name="Google Shape;124;p21"/>
          <p:cNvSpPr txBox="1"/>
          <p:nvPr>
            <p:ph idx="2" type="subTitle"/>
          </p:nvPr>
        </p:nvSpPr>
        <p:spPr>
          <a:xfrm flipH="1">
            <a:off x="1015481" y="1743736"/>
            <a:ext cx="15888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5" name="Google Shape;125;p21"/>
          <p:cNvSpPr txBox="1"/>
          <p:nvPr>
            <p:ph idx="3" type="subTitle"/>
          </p:nvPr>
        </p:nvSpPr>
        <p:spPr>
          <a:xfrm flipH="1">
            <a:off x="1015481" y="4024339"/>
            <a:ext cx="15888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6" name="Google Shape;126;p21"/>
          <p:cNvSpPr txBox="1"/>
          <p:nvPr>
            <p:ph idx="4" type="subTitle"/>
          </p:nvPr>
        </p:nvSpPr>
        <p:spPr>
          <a:xfrm flipH="1">
            <a:off x="1015481" y="3517975"/>
            <a:ext cx="15888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7" name="Google Shape;127;p21"/>
          <p:cNvSpPr txBox="1"/>
          <p:nvPr>
            <p:ph idx="5" type="subTitle"/>
          </p:nvPr>
        </p:nvSpPr>
        <p:spPr>
          <a:xfrm flipH="1">
            <a:off x="6539581" y="2249359"/>
            <a:ext cx="1588800" cy="36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8" name="Google Shape;128;p21"/>
          <p:cNvSpPr txBox="1"/>
          <p:nvPr>
            <p:ph idx="6" type="subTitle"/>
          </p:nvPr>
        </p:nvSpPr>
        <p:spPr>
          <a:xfrm flipH="1">
            <a:off x="6539581" y="1743736"/>
            <a:ext cx="1588800" cy="33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29" name="Google Shape;129;p21"/>
          <p:cNvSpPr txBox="1"/>
          <p:nvPr>
            <p:ph idx="7" type="subTitle"/>
          </p:nvPr>
        </p:nvSpPr>
        <p:spPr>
          <a:xfrm flipH="1">
            <a:off x="6539581" y="4024350"/>
            <a:ext cx="1588800" cy="36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0" name="Google Shape;130;p21"/>
          <p:cNvSpPr txBox="1"/>
          <p:nvPr>
            <p:ph idx="8" type="subTitle"/>
          </p:nvPr>
        </p:nvSpPr>
        <p:spPr>
          <a:xfrm flipH="1">
            <a:off x="6539581" y="3517975"/>
            <a:ext cx="1588800" cy="33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33" name="Google Shape;133;p22"/>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34" name="Google Shape;134;p22"/>
          <p:cNvSpPr txBox="1"/>
          <p:nvPr>
            <p:ph idx="1" type="subTitle"/>
          </p:nvPr>
        </p:nvSpPr>
        <p:spPr>
          <a:xfrm flipH="1">
            <a:off x="1323340"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5" name="Google Shape;135;p22"/>
          <p:cNvSpPr txBox="1"/>
          <p:nvPr>
            <p:ph idx="2" type="subTitle"/>
          </p:nvPr>
        </p:nvSpPr>
        <p:spPr>
          <a:xfrm flipH="1">
            <a:off x="1190739"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36" name="Google Shape;136;p22"/>
          <p:cNvSpPr txBox="1"/>
          <p:nvPr>
            <p:ph idx="3" type="subTitle"/>
          </p:nvPr>
        </p:nvSpPr>
        <p:spPr>
          <a:xfrm flipH="1">
            <a:off x="1323340"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 name="Google Shape;137;p22"/>
          <p:cNvSpPr txBox="1"/>
          <p:nvPr>
            <p:ph idx="4" type="subTitle"/>
          </p:nvPr>
        </p:nvSpPr>
        <p:spPr>
          <a:xfrm flipH="1">
            <a:off x="1190740" y="3294521"/>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38" name="Google Shape;138;p22"/>
          <p:cNvSpPr txBox="1"/>
          <p:nvPr>
            <p:ph idx="5" type="subTitle"/>
          </p:nvPr>
        </p:nvSpPr>
        <p:spPr>
          <a:xfrm flipH="1">
            <a:off x="6517355"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9" name="Google Shape;139;p22"/>
          <p:cNvSpPr txBox="1"/>
          <p:nvPr>
            <p:ph idx="6" type="subTitle"/>
          </p:nvPr>
        </p:nvSpPr>
        <p:spPr>
          <a:xfrm flipH="1">
            <a:off x="6393862"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0" name="Google Shape;140;p22"/>
          <p:cNvSpPr txBox="1"/>
          <p:nvPr>
            <p:ph idx="7" type="subTitle"/>
          </p:nvPr>
        </p:nvSpPr>
        <p:spPr>
          <a:xfrm flipH="1">
            <a:off x="6517490"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1" name="Google Shape;141;p22"/>
          <p:cNvSpPr txBox="1"/>
          <p:nvPr>
            <p:ph idx="8" type="subTitle"/>
          </p:nvPr>
        </p:nvSpPr>
        <p:spPr>
          <a:xfrm flipH="1">
            <a:off x="6389390" y="329452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2" name="Google Shape;142;p22"/>
          <p:cNvSpPr txBox="1"/>
          <p:nvPr>
            <p:ph idx="9" type="subTitle"/>
          </p:nvPr>
        </p:nvSpPr>
        <p:spPr>
          <a:xfrm flipH="1">
            <a:off x="3913192" y="2212038"/>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3" name="Google Shape;143;p22"/>
          <p:cNvSpPr txBox="1"/>
          <p:nvPr>
            <p:ph idx="13" type="subTitle"/>
          </p:nvPr>
        </p:nvSpPr>
        <p:spPr>
          <a:xfrm flipH="1">
            <a:off x="3789700" y="1775375"/>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144" name="Google Shape;144;p22"/>
          <p:cNvSpPr txBox="1"/>
          <p:nvPr>
            <p:ph idx="14" type="subTitle"/>
          </p:nvPr>
        </p:nvSpPr>
        <p:spPr>
          <a:xfrm flipH="1">
            <a:off x="3913302" y="3730950"/>
            <a:ext cx="1898400" cy="36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5" name="Google Shape;145;p22"/>
          <p:cNvSpPr txBox="1"/>
          <p:nvPr>
            <p:ph idx="15" type="subTitle"/>
          </p:nvPr>
        </p:nvSpPr>
        <p:spPr>
          <a:xfrm flipH="1">
            <a:off x="3789602" y="3294521"/>
            <a:ext cx="2031000" cy="33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1_1_1_1">
    <p:spTree>
      <p:nvGrpSpPr>
        <p:cNvPr id="146" name="Shape 146"/>
        <p:cNvGrpSpPr/>
        <p:nvPr/>
      </p:nvGrpSpPr>
      <p:grpSpPr>
        <a:xfrm>
          <a:off x="0" y="0"/>
          <a:ext cx="0" cy="0"/>
          <a:chOff x="0" y="0"/>
          <a:chExt cx="0" cy="0"/>
        </a:xfrm>
      </p:grpSpPr>
      <p:pic>
        <p:nvPicPr>
          <p:cNvPr id="147" name="Google Shape;147;p23"/>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48" name="Google Shape;148;p23"/>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49" name="Google Shape;149;p23"/>
          <p:cNvSpPr txBox="1"/>
          <p:nvPr>
            <p:ph hasCustomPrompt="1" idx="2" type="title"/>
          </p:nvPr>
        </p:nvSpPr>
        <p:spPr>
          <a:xfrm flipH="1">
            <a:off x="1056100" y="162292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0" name="Google Shape;150;p23"/>
          <p:cNvSpPr txBox="1"/>
          <p:nvPr>
            <p:ph hasCustomPrompt="1" idx="3" type="title"/>
          </p:nvPr>
        </p:nvSpPr>
        <p:spPr>
          <a:xfrm flipH="1">
            <a:off x="1056100" y="2247033"/>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1" name="Google Shape;151;p23"/>
          <p:cNvSpPr txBox="1"/>
          <p:nvPr>
            <p:ph hasCustomPrompt="1" idx="4" type="title"/>
          </p:nvPr>
        </p:nvSpPr>
        <p:spPr>
          <a:xfrm flipH="1">
            <a:off x="1056100" y="2870874"/>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2" name="Google Shape;152;p23"/>
          <p:cNvSpPr txBox="1"/>
          <p:nvPr>
            <p:ph hasCustomPrompt="1" idx="5" type="title"/>
          </p:nvPr>
        </p:nvSpPr>
        <p:spPr>
          <a:xfrm flipH="1">
            <a:off x="1056100" y="3495058"/>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3" name="Google Shape;153;p23"/>
          <p:cNvSpPr txBox="1"/>
          <p:nvPr>
            <p:ph hasCustomPrompt="1" idx="6" type="title"/>
          </p:nvPr>
        </p:nvSpPr>
        <p:spPr>
          <a:xfrm flipH="1">
            <a:off x="1056100" y="4119029"/>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4" name="Google Shape;154;p23"/>
          <p:cNvSpPr txBox="1"/>
          <p:nvPr>
            <p:ph hasCustomPrompt="1" idx="7" type="title"/>
          </p:nvPr>
        </p:nvSpPr>
        <p:spPr>
          <a:xfrm flipH="1">
            <a:off x="4937300" y="162292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5" name="Google Shape;155;p23"/>
          <p:cNvSpPr txBox="1"/>
          <p:nvPr>
            <p:ph hasCustomPrompt="1" idx="8" type="title"/>
          </p:nvPr>
        </p:nvSpPr>
        <p:spPr>
          <a:xfrm flipH="1">
            <a:off x="4937300" y="2246849"/>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6" name="Google Shape;156;p23"/>
          <p:cNvSpPr txBox="1"/>
          <p:nvPr>
            <p:ph hasCustomPrompt="1" idx="9" type="title"/>
          </p:nvPr>
        </p:nvSpPr>
        <p:spPr>
          <a:xfrm flipH="1">
            <a:off x="4937300" y="2870775"/>
            <a:ext cx="522000" cy="270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7" name="Google Shape;157;p23"/>
          <p:cNvSpPr txBox="1"/>
          <p:nvPr>
            <p:ph hasCustomPrompt="1" idx="13" type="title"/>
          </p:nvPr>
        </p:nvSpPr>
        <p:spPr>
          <a:xfrm flipH="1">
            <a:off x="4937300" y="3495025"/>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8" name="Google Shape;158;p23"/>
          <p:cNvSpPr txBox="1"/>
          <p:nvPr>
            <p:ph hasCustomPrompt="1" idx="14" type="title"/>
          </p:nvPr>
        </p:nvSpPr>
        <p:spPr>
          <a:xfrm flipH="1">
            <a:off x="4937300" y="4119066"/>
            <a:ext cx="522000" cy="270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2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a:r>
              <a:t>xx%</a:t>
            </a:r>
          </a:p>
        </p:txBody>
      </p:sp>
      <p:sp>
        <p:nvSpPr>
          <p:cNvPr id="159" name="Google Shape;159;p23"/>
          <p:cNvSpPr txBox="1"/>
          <p:nvPr>
            <p:ph idx="1" type="subTitle"/>
          </p:nvPr>
        </p:nvSpPr>
        <p:spPr>
          <a:xfrm>
            <a:off x="1730500" y="14665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3"/>
          <p:cNvSpPr txBox="1"/>
          <p:nvPr>
            <p:ph idx="15" type="subTitle"/>
          </p:nvPr>
        </p:nvSpPr>
        <p:spPr>
          <a:xfrm>
            <a:off x="5611700" y="14665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23"/>
          <p:cNvSpPr txBox="1"/>
          <p:nvPr>
            <p:ph idx="16" type="subTitle"/>
          </p:nvPr>
        </p:nvSpPr>
        <p:spPr>
          <a:xfrm>
            <a:off x="1730500" y="2090419"/>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3"/>
          <p:cNvSpPr txBox="1"/>
          <p:nvPr>
            <p:ph idx="17" type="subTitle"/>
          </p:nvPr>
        </p:nvSpPr>
        <p:spPr>
          <a:xfrm>
            <a:off x="5611700" y="2090425"/>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3"/>
          <p:cNvSpPr txBox="1"/>
          <p:nvPr>
            <p:ph idx="18" type="subTitle"/>
          </p:nvPr>
        </p:nvSpPr>
        <p:spPr>
          <a:xfrm>
            <a:off x="1730500" y="2714346"/>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3"/>
          <p:cNvSpPr txBox="1"/>
          <p:nvPr>
            <p:ph idx="19" type="subTitle"/>
          </p:nvPr>
        </p:nvSpPr>
        <p:spPr>
          <a:xfrm>
            <a:off x="5611700" y="271435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23"/>
          <p:cNvSpPr txBox="1"/>
          <p:nvPr>
            <p:ph idx="20" type="subTitle"/>
          </p:nvPr>
        </p:nvSpPr>
        <p:spPr>
          <a:xfrm>
            <a:off x="1730500" y="3338273"/>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23"/>
          <p:cNvSpPr txBox="1"/>
          <p:nvPr>
            <p:ph idx="21" type="subTitle"/>
          </p:nvPr>
        </p:nvSpPr>
        <p:spPr>
          <a:xfrm>
            <a:off x="5611700" y="3338275"/>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3"/>
          <p:cNvSpPr txBox="1"/>
          <p:nvPr>
            <p:ph idx="22" type="subTitle"/>
          </p:nvPr>
        </p:nvSpPr>
        <p:spPr>
          <a:xfrm>
            <a:off x="1730500" y="39622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3"/>
          <p:cNvSpPr txBox="1"/>
          <p:nvPr>
            <p:ph idx="23" type="subTitle"/>
          </p:nvPr>
        </p:nvSpPr>
        <p:spPr>
          <a:xfrm>
            <a:off x="5611700" y="3962200"/>
            <a:ext cx="2476200" cy="52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1" name="Google Shape;171;p24"/>
          <p:cNvSpPr txBox="1"/>
          <p:nvPr>
            <p:ph type="title"/>
          </p:nvPr>
        </p:nvSpPr>
        <p:spPr>
          <a:xfrm>
            <a:off x="1087100" y="1031838"/>
            <a:ext cx="2798700" cy="967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72" name="Google Shape;172;p24"/>
          <p:cNvSpPr txBox="1"/>
          <p:nvPr>
            <p:ph idx="1" type="subTitle"/>
          </p:nvPr>
        </p:nvSpPr>
        <p:spPr>
          <a:xfrm>
            <a:off x="1204450" y="3198262"/>
            <a:ext cx="2681400" cy="90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73" name="Shape 173"/>
        <p:cNvGrpSpPr/>
        <p:nvPr/>
      </p:nvGrpSpPr>
      <p:grpSpPr>
        <a:xfrm>
          <a:off x="0" y="0"/>
          <a:ext cx="0" cy="0"/>
          <a:chOff x="0" y="0"/>
          <a:chExt cx="0" cy="0"/>
        </a:xfrm>
      </p:grpSpPr>
      <p:pic>
        <p:nvPicPr>
          <p:cNvPr id="174" name="Google Shape;174;p25"/>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5" name="Google Shape;175;p25"/>
          <p:cNvSpPr txBox="1"/>
          <p:nvPr>
            <p:ph type="title"/>
          </p:nvPr>
        </p:nvSpPr>
        <p:spPr>
          <a:xfrm>
            <a:off x="1087100" y="1031838"/>
            <a:ext cx="1993500" cy="967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76" name="Google Shape;176;p25"/>
          <p:cNvSpPr txBox="1"/>
          <p:nvPr>
            <p:ph idx="1" type="subTitle"/>
          </p:nvPr>
        </p:nvSpPr>
        <p:spPr>
          <a:xfrm>
            <a:off x="1204450" y="3198262"/>
            <a:ext cx="2681400" cy="90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77" name="Shape 177"/>
        <p:cNvGrpSpPr/>
        <p:nvPr/>
      </p:nvGrpSpPr>
      <p:grpSpPr>
        <a:xfrm>
          <a:off x="0" y="0"/>
          <a:ext cx="0" cy="0"/>
          <a:chOff x="0" y="0"/>
          <a:chExt cx="0" cy="0"/>
        </a:xfrm>
      </p:grpSpPr>
      <p:pic>
        <p:nvPicPr>
          <p:cNvPr id="178" name="Google Shape;178;p26"/>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79" name="Google Shape;179;p26"/>
          <p:cNvSpPr txBox="1"/>
          <p:nvPr>
            <p:ph type="title"/>
          </p:nvPr>
        </p:nvSpPr>
        <p:spPr>
          <a:xfrm>
            <a:off x="6388985" y="1031850"/>
            <a:ext cx="1668600" cy="967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0" name="Google Shape;180;p26"/>
          <p:cNvSpPr txBox="1"/>
          <p:nvPr>
            <p:ph idx="1" type="subTitle"/>
          </p:nvPr>
        </p:nvSpPr>
        <p:spPr>
          <a:xfrm>
            <a:off x="5127525" y="3198250"/>
            <a:ext cx="2681400" cy="90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181" name="Shape 181"/>
        <p:cNvGrpSpPr/>
        <p:nvPr/>
      </p:nvGrpSpPr>
      <p:grpSpPr>
        <a:xfrm>
          <a:off x="0" y="0"/>
          <a:ext cx="0" cy="0"/>
          <a:chOff x="0" y="0"/>
          <a:chExt cx="0" cy="0"/>
        </a:xfrm>
      </p:grpSpPr>
      <p:pic>
        <p:nvPicPr>
          <p:cNvPr id="182" name="Google Shape;182;p27"/>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83" name="Google Shape;183;p27"/>
          <p:cNvSpPr/>
          <p:nvPr/>
        </p:nvSpPr>
        <p:spPr>
          <a:xfrm>
            <a:off x="0" y="-12"/>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type="title"/>
          </p:nvPr>
        </p:nvSpPr>
        <p:spPr>
          <a:xfrm>
            <a:off x="871950" y="1475475"/>
            <a:ext cx="3459000" cy="108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8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5" name="Google Shape;185;p27"/>
          <p:cNvSpPr txBox="1"/>
          <p:nvPr>
            <p:ph idx="1" type="subTitle"/>
          </p:nvPr>
        </p:nvSpPr>
        <p:spPr>
          <a:xfrm>
            <a:off x="1030050" y="3830925"/>
            <a:ext cx="3377100" cy="76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2">
    <p:spTree>
      <p:nvGrpSpPr>
        <p:cNvPr id="186" name="Shape 186"/>
        <p:cNvGrpSpPr/>
        <p:nvPr/>
      </p:nvGrpSpPr>
      <p:grpSpPr>
        <a:xfrm>
          <a:off x="0" y="0"/>
          <a:ext cx="0" cy="0"/>
          <a:chOff x="0" y="0"/>
          <a:chExt cx="0" cy="0"/>
        </a:xfrm>
      </p:grpSpPr>
      <p:pic>
        <p:nvPicPr>
          <p:cNvPr id="187" name="Google Shape;187;p28"/>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88" name="Google Shape;188;p28"/>
          <p:cNvSpPr txBox="1"/>
          <p:nvPr>
            <p:ph type="title"/>
          </p:nvPr>
        </p:nvSpPr>
        <p:spPr>
          <a:xfrm>
            <a:off x="875800" y="540450"/>
            <a:ext cx="2664300" cy="186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89" name="Google Shape;189;p28"/>
          <p:cNvSpPr txBox="1"/>
          <p:nvPr>
            <p:ph idx="1" type="subTitle"/>
          </p:nvPr>
        </p:nvSpPr>
        <p:spPr>
          <a:xfrm>
            <a:off x="975100" y="3709950"/>
            <a:ext cx="2565000" cy="89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
    <p:spTree>
      <p:nvGrpSpPr>
        <p:cNvPr id="190" name="Shape 190"/>
        <p:cNvGrpSpPr/>
        <p:nvPr/>
      </p:nvGrpSpPr>
      <p:grpSpPr>
        <a:xfrm>
          <a:off x="0" y="0"/>
          <a:ext cx="0" cy="0"/>
          <a:chOff x="0" y="0"/>
          <a:chExt cx="0" cy="0"/>
        </a:xfrm>
      </p:grpSpPr>
      <p:sp>
        <p:nvSpPr>
          <p:cNvPr id="191" name="Google Shape;191;p29"/>
          <p:cNvSpPr txBox="1"/>
          <p:nvPr>
            <p:ph idx="1" type="subTitle"/>
          </p:nvPr>
        </p:nvSpPr>
        <p:spPr>
          <a:xfrm>
            <a:off x="719850" y="1117500"/>
            <a:ext cx="3852300" cy="348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pic>
        <p:nvPicPr>
          <p:cNvPr id="192" name="Google Shape;192;p29"/>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193" name="Google Shape;193;p2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4" name="Google Shape;194;p29"/>
          <p:cNvSpPr txBox="1"/>
          <p:nvPr>
            <p:ph idx="2" type="subTitle"/>
          </p:nvPr>
        </p:nvSpPr>
        <p:spPr>
          <a:xfrm>
            <a:off x="4572150" y="2303300"/>
            <a:ext cx="3852300" cy="23001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_1_1_1_1">
    <p:spTree>
      <p:nvGrpSpPr>
        <p:cNvPr id="195" name="Shape 195"/>
        <p:cNvGrpSpPr/>
        <p:nvPr/>
      </p:nvGrpSpPr>
      <p:grpSpPr>
        <a:xfrm>
          <a:off x="0" y="0"/>
          <a:ext cx="0" cy="0"/>
          <a:chOff x="0" y="0"/>
          <a:chExt cx="0" cy="0"/>
        </a:xfrm>
      </p:grpSpPr>
      <p:pic>
        <p:nvPicPr>
          <p:cNvPr id="196" name="Google Shape;196;p30"/>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197" name="Google Shape;197;p30"/>
          <p:cNvSpPr/>
          <p:nvPr/>
        </p:nvSpPr>
        <p:spPr>
          <a:xfrm>
            <a:off x="0" y="-12"/>
            <a:ext cx="91440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ph type="title"/>
          </p:nvPr>
        </p:nvSpPr>
        <p:spPr>
          <a:xfrm>
            <a:off x="720000" y="714175"/>
            <a:ext cx="4058400" cy="96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73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99" name="Google Shape;199;p30"/>
          <p:cNvSpPr txBox="1"/>
          <p:nvPr>
            <p:ph idx="1" type="subTitle"/>
          </p:nvPr>
        </p:nvSpPr>
        <p:spPr>
          <a:xfrm>
            <a:off x="720000" y="1755325"/>
            <a:ext cx="4058400" cy="142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0"/>
          <p:cNvSpPr txBox="1"/>
          <p:nvPr/>
        </p:nvSpPr>
        <p:spPr>
          <a:xfrm>
            <a:off x="5789400" y="1999304"/>
            <a:ext cx="2634600" cy="774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Archivo"/>
                <a:ea typeface="Archivo"/>
                <a:cs typeface="Archivo"/>
                <a:sym typeface="Archivo"/>
              </a:rPr>
              <a:t>CREDITS: This presentation template was created by </a:t>
            </a:r>
            <a:r>
              <a:rPr b="1" lang="en" sz="1200" u="sng">
                <a:solidFill>
                  <a:schemeClr val="lt1"/>
                </a:solidFill>
                <a:latin typeface="Archivo"/>
                <a:ea typeface="Archivo"/>
                <a:cs typeface="Archivo"/>
                <a:sym typeface="Archivo"/>
                <a:hlinkClick r:id="rId3">
                  <a:extLst>
                    <a:ext uri="{A12FA001-AC4F-418D-AE19-62706E023703}">
                      <ahyp:hlinkClr val="tx"/>
                    </a:ext>
                  </a:extLst>
                </a:hlinkClick>
              </a:rPr>
              <a:t>Slidesgo</a:t>
            </a:r>
            <a:r>
              <a:rPr lang="en" sz="1200">
                <a:solidFill>
                  <a:schemeClr val="lt1"/>
                </a:solidFill>
                <a:latin typeface="Archivo"/>
                <a:ea typeface="Archivo"/>
                <a:cs typeface="Archivo"/>
                <a:sym typeface="Archivo"/>
              </a:rPr>
              <a:t>, and includes icons by </a:t>
            </a:r>
            <a:r>
              <a:rPr b="1" lang="en" sz="1200" u="sng">
                <a:solidFill>
                  <a:schemeClr val="lt1"/>
                </a:solidFill>
                <a:latin typeface="Archivo"/>
                <a:ea typeface="Archivo"/>
                <a:cs typeface="Archivo"/>
                <a:sym typeface="Archivo"/>
                <a:hlinkClick r:id="rId4">
                  <a:extLst>
                    <a:ext uri="{A12FA001-AC4F-418D-AE19-62706E023703}">
                      <ahyp:hlinkClr val="tx"/>
                    </a:ext>
                  </a:extLst>
                </a:hlinkClick>
              </a:rPr>
              <a:t>Flaticon</a:t>
            </a:r>
            <a:r>
              <a:rPr b="1" lang="en" sz="1200">
                <a:solidFill>
                  <a:schemeClr val="lt1"/>
                </a:solidFill>
                <a:latin typeface="Archivo"/>
                <a:ea typeface="Archivo"/>
                <a:cs typeface="Archivo"/>
                <a:sym typeface="Archivo"/>
              </a:rPr>
              <a:t> </a:t>
            </a:r>
            <a:r>
              <a:rPr lang="en" sz="1200">
                <a:solidFill>
                  <a:schemeClr val="lt1"/>
                </a:solidFill>
                <a:latin typeface="Archivo"/>
                <a:ea typeface="Archivo"/>
                <a:cs typeface="Archivo"/>
                <a:sym typeface="Archivo"/>
              </a:rPr>
              <a:t>and infographics &amp; images by </a:t>
            </a:r>
            <a:r>
              <a:rPr b="1" lang="en" sz="1200" u="sng">
                <a:solidFill>
                  <a:schemeClr val="lt1"/>
                </a:solidFill>
                <a:latin typeface="Archivo"/>
                <a:ea typeface="Archivo"/>
                <a:cs typeface="Archivo"/>
                <a:sym typeface="Archivo"/>
                <a:hlinkClick r:id="rId5">
                  <a:extLst>
                    <a:ext uri="{A12FA001-AC4F-418D-AE19-62706E023703}">
                      <ahyp:hlinkClr val="tx"/>
                    </a:ext>
                  </a:extLst>
                </a:hlinkClick>
              </a:rPr>
              <a:t>Freepik</a:t>
            </a:r>
            <a:endParaRPr sz="1200" u="sng">
              <a:solidFill>
                <a:schemeClr val="lt1"/>
              </a:solidFill>
              <a:latin typeface="Archivo"/>
              <a:ea typeface="Archivo"/>
              <a:cs typeface="Archivo"/>
              <a:sym typeface="Archiv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1" name="Google Shape;21;p4"/>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solidFill>
                  <a:schemeClr val="lt1"/>
                </a:solidFill>
                <a:latin typeface="Playfair Display Black"/>
                <a:ea typeface="Playfair Display Black"/>
                <a:cs typeface="Playfair Display Black"/>
                <a:sym typeface="Playfair Display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720000" y="1158415"/>
            <a:ext cx="7704000" cy="3445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atin typeface="Archivo"/>
                <a:ea typeface="Archivo"/>
                <a:cs typeface="Archivo"/>
                <a:sym typeface="Archivo"/>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05" name="Google Shape;205;p32"/>
          <p:cNvSpPr txBox="1"/>
          <p:nvPr/>
        </p:nvSpPr>
        <p:spPr>
          <a:xfrm>
            <a:off x="6860400" y="4139925"/>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2022</a:t>
            </a:r>
            <a:endParaRPr sz="1200">
              <a:solidFill>
                <a:schemeClr val="lt1"/>
              </a:solidFill>
              <a:latin typeface="Archivo"/>
              <a:ea typeface="Archivo"/>
              <a:cs typeface="Archivo"/>
              <a:sym typeface="Archivo"/>
            </a:endParaRPr>
          </a:p>
        </p:txBody>
      </p:sp>
      <p:sp>
        <p:nvSpPr>
          <p:cNvPr id="206" name="Google Shape;206;p32"/>
          <p:cNvSpPr txBox="1"/>
          <p:nvPr/>
        </p:nvSpPr>
        <p:spPr>
          <a:xfrm>
            <a:off x="6860400" y="4446449"/>
            <a:ext cx="1563600" cy="1518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lt1"/>
                </a:solidFill>
                <a:latin typeface="Archivo"/>
                <a:ea typeface="Archivo"/>
                <a:cs typeface="Archivo"/>
                <a:sym typeface="Archivo"/>
              </a:rPr>
              <a:t>www.slidesgo.com</a:t>
            </a:r>
            <a:endParaRPr sz="1200">
              <a:solidFill>
                <a:schemeClr val="lt1"/>
              </a:solidFill>
              <a:latin typeface="Archivo"/>
              <a:ea typeface="Archivo"/>
              <a:cs typeface="Archivo"/>
              <a:sym typeface="Archivo"/>
            </a:endParaRPr>
          </a:p>
        </p:txBody>
      </p:sp>
      <p:sp>
        <p:nvSpPr>
          <p:cNvPr id="207" name="Google Shape;207;p32"/>
          <p:cNvSpPr txBox="1"/>
          <p:nvPr/>
        </p:nvSpPr>
        <p:spPr>
          <a:xfrm rot="-5400000">
            <a:off x="7651675" y="1204650"/>
            <a:ext cx="1436400" cy="1080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i="1" lang="en" sz="1000">
                <a:solidFill>
                  <a:schemeClr val="lt1"/>
                </a:solidFill>
                <a:latin typeface="Archivo"/>
                <a:ea typeface="Archivo"/>
                <a:cs typeface="Archivo"/>
                <a:sym typeface="Archivo"/>
              </a:rPr>
              <a:t>#BusinessManagement</a:t>
            </a:r>
            <a:endParaRPr i="1" sz="1000">
              <a:solidFill>
                <a:schemeClr val="lt1"/>
              </a:solidFill>
              <a:latin typeface="Archivo"/>
              <a:ea typeface="Archivo"/>
              <a:cs typeface="Archivo"/>
              <a:sym typeface="Archivo"/>
            </a:endParaRPr>
          </a:p>
        </p:txBody>
      </p:sp>
      <p:cxnSp>
        <p:nvCxnSpPr>
          <p:cNvPr id="208" name="Google Shape;208;p32"/>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25" name="Google Shape;25;p5"/>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subTitle"/>
          </p:nvPr>
        </p:nvSpPr>
        <p:spPr>
          <a:xfrm>
            <a:off x="928100" y="1917275"/>
            <a:ext cx="3334200" cy="76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5"/>
          <p:cNvSpPr txBox="1"/>
          <p:nvPr>
            <p:ph idx="2" type="subTitle"/>
          </p:nvPr>
        </p:nvSpPr>
        <p:spPr>
          <a:xfrm>
            <a:off x="928100" y="3541800"/>
            <a:ext cx="3333900" cy="76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idx="3" type="subTitle"/>
          </p:nvPr>
        </p:nvSpPr>
        <p:spPr>
          <a:xfrm>
            <a:off x="720000" y="1409450"/>
            <a:ext cx="3542100" cy="4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
        <p:nvSpPr>
          <p:cNvPr id="29" name="Google Shape;29;p5"/>
          <p:cNvSpPr txBox="1"/>
          <p:nvPr>
            <p:ph idx="4" type="subTitle"/>
          </p:nvPr>
        </p:nvSpPr>
        <p:spPr>
          <a:xfrm>
            <a:off x="720000" y="3033975"/>
            <a:ext cx="3542100" cy="41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layfair Display Black"/>
              <a:buNone/>
              <a:defRPr sz="2200">
                <a:latin typeface="Playfair Display Black"/>
                <a:ea typeface="Playfair Display Black"/>
                <a:cs typeface="Playfair Display Black"/>
                <a:sym typeface="Playfair Display Black"/>
              </a:defRPr>
            </a:lvl1pPr>
            <a:lvl2pPr lvl="1"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2pPr>
            <a:lvl3pPr lvl="2"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3pPr>
            <a:lvl4pPr lvl="3"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4pPr>
            <a:lvl5pPr lvl="4"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5pPr>
            <a:lvl6pPr lvl="5"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6pPr>
            <a:lvl7pPr lvl="6"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7pPr>
            <a:lvl8pPr lvl="7"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8pPr>
            <a:lvl9pPr lvl="8" rtl="0" algn="ctr">
              <a:lnSpc>
                <a:spcPct val="100000"/>
              </a:lnSpc>
              <a:spcBef>
                <a:spcPts val="0"/>
              </a:spcBef>
              <a:spcAft>
                <a:spcPts val="0"/>
              </a:spcAft>
              <a:buClr>
                <a:schemeClr val="dk1"/>
              </a:buClr>
              <a:buSzPts val="2200"/>
              <a:buFont typeface="Playfair Display Black"/>
              <a:buNone/>
              <a:defRPr sz="2200">
                <a:solidFill>
                  <a:schemeClr val="dk1"/>
                </a:solidFill>
                <a:latin typeface="Playfair Display Black"/>
                <a:ea typeface="Playfair Display Black"/>
                <a:cs typeface="Playfair Display Black"/>
                <a:sym typeface="Playfair Display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32" name="Google Shape;32;p6"/>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35" name="Google Shape;35;p7"/>
          <p:cNvSpPr txBox="1"/>
          <p:nvPr>
            <p:ph type="title"/>
          </p:nvPr>
        </p:nvSpPr>
        <p:spPr>
          <a:xfrm>
            <a:off x="4046075" y="555600"/>
            <a:ext cx="4377900" cy="5619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4046075" y="1683875"/>
            <a:ext cx="4377900" cy="2280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8"/>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40" name="Google Shape;40;p8"/>
          <p:cNvSpPr txBox="1"/>
          <p:nvPr>
            <p:ph type="title"/>
          </p:nvPr>
        </p:nvSpPr>
        <p:spPr>
          <a:xfrm>
            <a:off x="968425" y="540450"/>
            <a:ext cx="5260200" cy="2659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mt="15000"/>
          </a:blip>
          <a:srcRect b="8431" l="0" r="0" t="7173"/>
          <a:stretch/>
        </p:blipFill>
        <p:spPr>
          <a:xfrm>
            <a:off x="-1" y="0"/>
            <a:ext cx="9144003" cy="5143501"/>
          </a:xfrm>
          <a:prstGeom prst="rect">
            <a:avLst/>
          </a:prstGeom>
          <a:noFill/>
          <a:ln>
            <a:noFill/>
          </a:ln>
        </p:spPr>
      </p:pic>
      <p:sp>
        <p:nvSpPr>
          <p:cNvPr id="43" name="Google Shape;43;p9"/>
          <p:cNvSpPr/>
          <p:nvPr/>
        </p:nvSpPr>
        <p:spPr>
          <a:xfrm>
            <a:off x="0" y="0"/>
            <a:ext cx="5800200" cy="5143500"/>
          </a:xfrm>
          <a:prstGeom prst="rect">
            <a:avLst/>
          </a:prstGeom>
          <a:gradFill>
            <a:gsLst>
              <a:gs pos="0">
                <a:srgbClr val="333333">
                  <a:alpha val="0"/>
                </a:srgbClr>
              </a:gs>
              <a:gs pos="32000">
                <a:srgbClr val="333333">
                  <a:alpha val="41960"/>
                </a:srgbClr>
              </a:gs>
              <a:gs pos="100000">
                <a:srgbClr val="000000">
                  <a:alpha val="51764"/>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719550" y="540450"/>
            <a:ext cx="4045200" cy="7542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5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895675" y="3670125"/>
            <a:ext cx="4045200" cy="92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nvSpPr>
        <p:spPr>
          <a:xfrm rot="5400000">
            <a:off x="1999050" y="-2000250"/>
            <a:ext cx="5145900" cy="9144000"/>
          </a:xfrm>
          <a:prstGeom prst="rect">
            <a:avLst/>
          </a:prstGeom>
          <a:gradFill>
            <a:gsLst>
              <a:gs pos="0">
                <a:srgbClr val="333333">
                  <a:alpha val="0"/>
                </a:srgbClr>
              </a:gs>
              <a:gs pos="32000">
                <a:srgbClr val="333333">
                  <a:alpha val="41960"/>
                </a:srgbClr>
              </a:gs>
              <a:gs pos="100000">
                <a:srgbClr val="000000">
                  <a:alpha val="77647"/>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0"/>
          <p:cNvPicPr preferRelativeResize="0"/>
          <p:nvPr/>
        </p:nvPicPr>
        <p:blipFill rotWithShape="1">
          <a:blip r:embed="rId2">
            <a:alphaModFix amt="12000"/>
          </a:blip>
          <a:srcRect b="8431" l="0" r="0" t="7173"/>
          <a:stretch/>
        </p:blipFill>
        <p:spPr>
          <a:xfrm>
            <a:off x="-1" y="0"/>
            <a:ext cx="9144003" cy="5143501"/>
          </a:xfrm>
          <a:prstGeom prst="rect">
            <a:avLst/>
          </a:prstGeom>
          <a:noFill/>
          <a:ln>
            <a:noFill/>
          </a:ln>
        </p:spPr>
      </p:pic>
      <p:sp>
        <p:nvSpPr>
          <p:cNvPr id="49" name="Google Shape;49;p10"/>
          <p:cNvSpPr txBox="1"/>
          <p:nvPr>
            <p:ph idx="1" type="body"/>
          </p:nvPr>
        </p:nvSpPr>
        <p:spPr>
          <a:xfrm>
            <a:off x="769325" y="540000"/>
            <a:ext cx="3493200" cy="917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Playfair Display Black"/>
                <a:ea typeface="Playfair Display Black"/>
                <a:cs typeface="Playfair Display Black"/>
                <a:sym typeface="Playfair Display Black"/>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17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1pPr>
            <a:lvl2pPr lvl="1">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2pPr>
            <a:lvl3pPr lvl="2">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3pPr>
            <a:lvl4pPr lvl="3">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4pPr>
            <a:lvl5pPr lvl="4">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5pPr>
            <a:lvl6pPr lvl="5">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6pPr>
            <a:lvl7pPr lvl="6">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7pPr>
            <a:lvl8pPr lvl="7">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8pPr>
            <a:lvl9pPr lvl="8">
              <a:spcBef>
                <a:spcPts val="0"/>
              </a:spcBef>
              <a:spcAft>
                <a:spcPts val="0"/>
              </a:spcAft>
              <a:buClr>
                <a:schemeClr val="lt1"/>
              </a:buClr>
              <a:buSzPts val="3000"/>
              <a:buFont typeface="Playfair Display Black"/>
              <a:buNone/>
              <a:defRPr sz="3000">
                <a:solidFill>
                  <a:schemeClr val="lt1"/>
                </a:solidFill>
                <a:latin typeface="Playfair Display Black"/>
                <a:ea typeface="Playfair Display Black"/>
                <a:cs typeface="Playfair Display Black"/>
                <a:sym typeface="Playfair Display Black"/>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rchivo"/>
              <a:buChar char="●"/>
              <a:defRPr sz="1800">
                <a:solidFill>
                  <a:schemeClr val="lt1"/>
                </a:solidFill>
                <a:latin typeface="Archivo"/>
                <a:ea typeface="Archivo"/>
                <a:cs typeface="Archivo"/>
                <a:sym typeface="Archivo"/>
              </a:defRPr>
            </a:lvl1pPr>
            <a:lvl2pPr indent="-317500" lvl="1" marL="9144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indent="-317500" lvl="2" marL="13716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indent="-317500" lvl="3" marL="18288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indent="-317500" lvl="4" marL="22860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indent="-317500" lvl="5" marL="27432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indent="-317500" lvl="6" marL="32004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indent="-317500" lvl="7" marL="36576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indent="-317500" lvl="8" marL="411480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3"/>
          <p:cNvSpPr txBox="1"/>
          <p:nvPr>
            <p:ph idx="1" type="subTitle"/>
          </p:nvPr>
        </p:nvSpPr>
        <p:spPr>
          <a:xfrm>
            <a:off x="985650" y="4211825"/>
            <a:ext cx="3950100" cy="39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MGT 201</a:t>
            </a:r>
            <a:endParaRPr/>
          </a:p>
          <a:p>
            <a:pPr indent="0" lvl="0" marL="0" rtl="0" algn="l">
              <a:spcBef>
                <a:spcPts val="0"/>
              </a:spcBef>
              <a:spcAft>
                <a:spcPts val="0"/>
              </a:spcAft>
              <a:buNone/>
            </a:pPr>
            <a:r>
              <a:rPr lang="en"/>
              <a:t>Section-04</a:t>
            </a:r>
            <a:endParaRPr/>
          </a:p>
          <a:p>
            <a:pPr indent="0" lvl="0" marL="0" rtl="0" algn="l">
              <a:spcBef>
                <a:spcPts val="0"/>
              </a:spcBef>
              <a:spcAft>
                <a:spcPts val="0"/>
              </a:spcAft>
              <a:buNone/>
            </a:pPr>
            <a:r>
              <a:rPr lang="en"/>
              <a:t>Assigned by- </a:t>
            </a:r>
            <a:r>
              <a:rPr lang="en"/>
              <a:t>Dr. Nazmunnessa Mahtab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14" name="Google Shape;214;p33"/>
          <p:cNvCxnSpPr/>
          <p:nvPr/>
        </p:nvCxnSpPr>
        <p:spPr>
          <a:xfrm>
            <a:off x="769334" y="2800725"/>
            <a:ext cx="0" cy="1798500"/>
          </a:xfrm>
          <a:prstGeom prst="straightConnector1">
            <a:avLst/>
          </a:prstGeom>
          <a:noFill/>
          <a:ln cap="flat" cmpd="sng" w="19050">
            <a:solidFill>
              <a:schemeClr val="lt1"/>
            </a:solidFill>
            <a:prstDash val="solid"/>
            <a:round/>
            <a:headEnd len="med" w="med" type="none"/>
            <a:tailEnd len="med" w="med" type="none"/>
          </a:ln>
        </p:spPr>
      </p:cxnSp>
      <p:sp>
        <p:nvSpPr>
          <p:cNvPr id="215" name="Google Shape;215;p33"/>
          <p:cNvSpPr txBox="1"/>
          <p:nvPr>
            <p:ph type="ctrTitle"/>
          </p:nvPr>
        </p:nvSpPr>
        <p:spPr>
          <a:xfrm>
            <a:off x="1042225" y="1885225"/>
            <a:ext cx="7276500" cy="157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300"/>
              <a:t>Principle of management</a:t>
            </a:r>
            <a:endParaRPr sz="4300"/>
          </a:p>
          <a:p>
            <a:pPr indent="0" lvl="0" marL="0" rtl="0" algn="l">
              <a:spcBef>
                <a:spcPts val="0"/>
              </a:spcBef>
              <a:spcAft>
                <a:spcPts val="0"/>
              </a:spcAft>
              <a:buNone/>
            </a:pPr>
            <a:r>
              <a:rPr lang="en" sz="4300"/>
              <a:t>presentation  </a:t>
            </a:r>
            <a:endParaRPr sz="4300"/>
          </a:p>
          <a:p>
            <a:pPr indent="0" lvl="0" marL="0" rtl="0" algn="l">
              <a:spcBef>
                <a:spcPts val="0"/>
              </a:spcBef>
              <a:spcAft>
                <a:spcPts val="0"/>
              </a:spcAft>
              <a:buNone/>
            </a:pPr>
            <a:r>
              <a:t/>
            </a:r>
            <a:endParaRPr sz="3800"/>
          </a:p>
        </p:txBody>
      </p:sp>
      <p:sp>
        <p:nvSpPr>
          <p:cNvPr id="216" name="Google Shape;216;p33"/>
          <p:cNvSpPr txBox="1"/>
          <p:nvPr/>
        </p:nvSpPr>
        <p:spPr>
          <a:xfrm>
            <a:off x="694800" y="731225"/>
            <a:ext cx="6050400" cy="5850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2600">
                <a:solidFill>
                  <a:schemeClr val="lt1"/>
                </a:solidFill>
                <a:latin typeface="Archivo"/>
                <a:ea typeface="Archivo"/>
                <a:cs typeface="Archivo"/>
                <a:sym typeface="Archivo"/>
              </a:rPr>
              <a:t>By- The Informants</a:t>
            </a:r>
            <a:endParaRPr>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2"/>
          <p:cNvSpPr txBox="1"/>
          <p:nvPr>
            <p:ph type="title"/>
          </p:nvPr>
        </p:nvSpPr>
        <p:spPr>
          <a:xfrm flipH="1">
            <a:off x="443200" y="431100"/>
            <a:ext cx="7248600" cy="6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Leadership:autocratic.</a:t>
            </a:r>
            <a:endParaRPr sz="4600"/>
          </a:p>
        </p:txBody>
      </p:sp>
      <p:sp>
        <p:nvSpPr>
          <p:cNvPr id="324" name="Google Shape;324;p42"/>
          <p:cNvSpPr txBox="1"/>
          <p:nvPr>
            <p:ph idx="1" type="subTitle"/>
          </p:nvPr>
        </p:nvSpPr>
        <p:spPr>
          <a:xfrm flipH="1">
            <a:off x="1191550" y="2373600"/>
            <a:ext cx="5832300" cy="3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highlight>
                  <a:srgbClr val="CCCCCC"/>
                </a:highlight>
              </a:rPr>
              <a:t>By studying the organogram we get to know it follows the mechanistic structure, so it has centralized leadership and managerial decisions that need to be done by higher division. Since beximco Ltd. is a pharmaceutical company, it has specialized tasks. So, For long-term decision making and to make the correct use of the employee's autocratic leadership</a:t>
            </a:r>
            <a:endParaRPr>
              <a:solidFill>
                <a:schemeClr val="lt2"/>
              </a:solidFill>
              <a:highlight>
                <a:srgbClr val="CCCCCC"/>
              </a:highlight>
            </a:endParaRPr>
          </a:p>
          <a:p>
            <a:pPr indent="0" lvl="0" marL="0" rtl="0" algn="l">
              <a:spcBef>
                <a:spcPts val="0"/>
              </a:spcBef>
              <a:spcAft>
                <a:spcPts val="0"/>
              </a:spcAft>
              <a:buNone/>
            </a:pPr>
            <a:r>
              <a:t/>
            </a:r>
            <a:endParaRPr>
              <a:solidFill>
                <a:schemeClr val="lt2"/>
              </a:solidFill>
              <a:highlight>
                <a:srgbClr val="CCCCCC"/>
              </a:highlight>
            </a:endParaRPr>
          </a:p>
        </p:txBody>
      </p:sp>
      <p:cxnSp>
        <p:nvCxnSpPr>
          <p:cNvPr id="325" name="Google Shape;325;p42"/>
          <p:cNvCxnSpPr/>
          <p:nvPr/>
        </p:nvCxnSpPr>
        <p:spPr>
          <a:xfrm rot="10800000">
            <a:off x="7200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326" name="Google Shape;326;p42"/>
          <p:cNvCxnSpPr/>
          <p:nvPr/>
        </p:nvCxnSpPr>
        <p:spPr>
          <a:xfrm>
            <a:off x="8774884" y="2577943"/>
            <a:ext cx="0" cy="1798500"/>
          </a:xfrm>
          <a:prstGeom prst="straightConnector1">
            <a:avLst/>
          </a:prstGeom>
          <a:noFill/>
          <a:ln cap="flat" cmpd="sng" w="19050">
            <a:solidFill>
              <a:schemeClr val="lt1"/>
            </a:solidFill>
            <a:prstDash val="solid"/>
            <a:round/>
            <a:headEnd len="med" w="med" type="none"/>
            <a:tailEnd len="med" w="med" type="none"/>
          </a:ln>
        </p:spPr>
      </p:cxnSp>
      <p:pic>
        <p:nvPicPr>
          <p:cNvPr id="327" name="Google Shape;327;p42"/>
          <p:cNvPicPr preferRelativeResize="0"/>
          <p:nvPr/>
        </p:nvPicPr>
        <p:blipFill>
          <a:blip r:embed="rId4">
            <a:alphaModFix/>
          </a:blip>
          <a:stretch>
            <a:fillRect/>
          </a:stretch>
        </p:blipFill>
        <p:spPr>
          <a:xfrm>
            <a:off x="6969275" y="3591350"/>
            <a:ext cx="1960775" cy="15702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cxnSp>
        <p:nvCxnSpPr>
          <p:cNvPr id="332" name="Google Shape;332;p43"/>
          <p:cNvCxnSpPr/>
          <p:nvPr/>
        </p:nvCxnSpPr>
        <p:spPr>
          <a:xfrm>
            <a:off x="3186650" y="1714825"/>
            <a:ext cx="0" cy="2442600"/>
          </a:xfrm>
          <a:prstGeom prst="straightConnector1">
            <a:avLst/>
          </a:prstGeom>
          <a:noFill/>
          <a:ln cap="flat" cmpd="sng" w="19050">
            <a:solidFill>
              <a:schemeClr val="lt1"/>
            </a:solidFill>
            <a:prstDash val="solid"/>
            <a:round/>
            <a:headEnd len="med" w="med" type="none"/>
            <a:tailEnd len="med" w="med" type="none"/>
          </a:ln>
        </p:spPr>
      </p:cxnSp>
      <p:cxnSp>
        <p:nvCxnSpPr>
          <p:cNvPr id="333" name="Google Shape;333;p43"/>
          <p:cNvCxnSpPr/>
          <p:nvPr/>
        </p:nvCxnSpPr>
        <p:spPr>
          <a:xfrm>
            <a:off x="5975150" y="1714825"/>
            <a:ext cx="0" cy="2442600"/>
          </a:xfrm>
          <a:prstGeom prst="straightConnector1">
            <a:avLst/>
          </a:prstGeom>
          <a:noFill/>
          <a:ln cap="flat" cmpd="sng" w="19050">
            <a:solidFill>
              <a:schemeClr val="lt1"/>
            </a:solidFill>
            <a:prstDash val="solid"/>
            <a:round/>
            <a:headEnd len="med" w="med" type="none"/>
            <a:tailEnd len="med" w="med" type="none"/>
          </a:ln>
        </p:spPr>
      </p:cxnSp>
      <p:sp>
        <p:nvSpPr>
          <p:cNvPr id="334" name="Google Shape;334;p43"/>
          <p:cNvSpPr txBox="1"/>
          <p:nvPr>
            <p:ph type="title"/>
          </p:nvPr>
        </p:nvSpPr>
        <p:spPr>
          <a:xfrm flipH="1">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335" name="Google Shape;335;p43"/>
          <p:cNvSpPr txBox="1"/>
          <p:nvPr>
            <p:ph idx="5" type="subTitle"/>
          </p:nvPr>
        </p:nvSpPr>
        <p:spPr>
          <a:xfrm flipH="1">
            <a:off x="641600" y="3739119"/>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ID- 2222676</a:t>
            </a:r>
            <a:endParaRPr/>
          </a:p>
          <a:p>
            <a:pPr indent="0" lvl="0" marL="0" rtl="0" algn="ctr">
              <a:spcBef>
                <a:spcPts val="0"/>
              </a:spcBef>
              <a:spcAft>
                <a:spcPts val="0"/>
              </a:spcAft>
              <a:buNone/>
            </a:pPr>
            <a:r>
              <a:rPr lang="en"/>
              <a:t>Dept- BBA</a:t>
            </a:r>
            <a:endParaRPr/>
          </a:p>
        </p:txBody>
      </p:sp>
      <p:sp>
        <p:nvSpPr>
          <p:cNvPr id="336" name="Google Shape;336;p43"/>
          <p:cNvSpPr txBox="1"/>
          <p:nvPr>
            <p:ph idx="1" type="subTitle"/>
          </p:nvPr>
        </p:nvSpPr>
        <p:spPr>
          <a:xfrm flipH="1">
            <a:off x="6495500" y="2203794"/>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ID- 2121021</a:t>
            </a:r>
            <a:endParaRPr/>
          </a:p>
          <a:p>
            <a:pPr indent="0" lvl="0" marL="0" rtl="0" algn="ctr">
              <a:spcBef>
                <a:spcPts val="0"/>
              </a:spcBef>
              <a:spcAft>
                <a:spcPts val="0"/>
              </a:spcAft>
              <a:buNone/>
            </a:pPr>
            <a:r>
              <a:rPr lang="en"/>
              <a:t>Dept- BBA </a:t>
            </a:r>
            <a:endParaRPr/>
          </a:p>
        </p:txBody>
      </p:sp>
      <p:sp>
        <p:nvSpPr>
          <p:cNvPr id="337" name="Google Shape;337;p43"/>
          <p:cNvSpPr txBox="1"/>
          <p:nvPr>
            <p:ph idx="6" type="subTitle"/>
          </p:nvPr>
        </p:nvSpPr>
        <p:spPr>
          <a:xfrm flipH="1">
            <a:off x="203750" y="3158900"/>
            <a:ext cx="29004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Morsalin Afra Zahan</a:t>
            </a:r>
            <a:endParaRPr/>
          </a:p>
        </p:txBody>
      </p:sp>
      <p:sp>
        <p:nvSpPr>
          <p:cNvPr id="338" name="Google Shape;338;p43"/>
          <p:cNvSpPr txBox="1"/>
          <p:nvPr>
            <p:ph idx="2" type="subTitle"/>
          </p:nvPr>
        </p:nvSpPr>
        <p:spPr>
          <a:xfrm flipH="1">
            <a:off x="6495500" y="1683075"/>
            <a:ext cx="20247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Fariha Islam</a:t>
            </a:r>
            <a:endParaRPr sz="1900"/>
          </a:p>
        </p:txBody>
      </p:sp>
      <p:sp>
        <p:nvSpPr>
          <p:cNvPr id="339" name="Google Shape;339;p43"/>
          <p:cNvSpPr txBox="1"/>
          <p:nvPr>
            <p:ph idx="3" type="subTitle"/>
          </p:nvPr>
        </p:nvSpPr>
        <p:spPr>
          <a:xfrm flipH="1">
            <a:off x="3607150" y="3706719"/>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ID- 2130070</a:t>
            </a:r>
            <a:endParaRPr/>
          </a:p>
          <a:p>
            <a:pPr indent="0" lvl="0" marL="0" rtl="0" algn="ctr">
              <a:spcBef>
                <a:spcPts val="0"/>
              </a:spcBef>
              <a:spcAft>
                <a:spcPts val="0"/>
              </a:spcAft>
              <a:buNone/>
            </a:pPr>
            <a:r>
              <a:rPr lang="en"/>
              <a:t>Dept- CSE</a:t>
            </a:r>
            <a:endParaRPr/>
          </a:p>
        </p:txBody>
      </p:sp>
      <p:sp>
        <p:nvSpPr>
          <p:cNvPr id="340" name="Google Shape;340;p43"/>
          <p:cNvSpPr txBox="1"/>
          <p:nvPr>
            <p:ph idx="4" type="subTitle"/>
          </p:nvPr>
        </p:nvSpPr>
        <p:spPr>
          <a:xfrm flipH="1">
            <a:off x="3269150" y="3125038"/>
            <a:ext cx="26235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Mohammad Faiyaz Uz Zaman</a:t>
            </a:r>
            <a:endParaRPr sz="1900"/>
          </a:p>
        </p:txBody>
      </p:sp>
      <p:sp>
        <p:nvSpPr>
          <p:cNvPr id="341" name="Google Shape;341;p43"/>
          <p:cNvSpPr txBox="1"/>
          <p:nvPr>
            <p:ph idx="1" type="subTitle"/>
          </p:nvPr>
        </p:nvSpPr>
        <p:spPr>
          <a:xfrm flipH="1">
            <a:off x="3533600" y="2430144"/>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a:t>
            </a:r>
            <a:r>
              <a:rPr lang="en"/>
              <a:t>1922005</a:t>
            </a:r>
            <a:endParaRPr/>
          </a:p>
          <a:p>
            <a:pPr indent="0" lvl="0" marL="0" rtl="0" algn="ctr">
              <a:spcBef>
                <a:spcPts val="0"/>
              </a:spcBef>
              <a:spcAft>
                <a:spcPts val="0"/>
              </a:spcAft>
              <a:buNone/>
            </a:pPr>
            <a:r>
              <a:rPr lang="en"/>
              <a:t>Dept- BBA </a:t>
            </a:r>
            <a:endParaRPr/>
          </a:p>
          <a:p>
            <a:pPr indent="0" lvl="0" marL="0" rtl="0" algn="ctr">
              <a:spcBef>
                <a:spcPts val="0"/>
              </a:spcBef>
              <a:spcAft>
                <a:spcPts val="0"/>
              </a:spcAft>
              <a:buNone/>
            </a:pPr>
            <a:r>
              <a:t/>
            </a:r>
            <a:endParaRPr/>
          </a:p>
        </p:txBody>
      </p:sp>
      <p:sp>
        <p:nvSpPr>
          <p:cNvPr id="342" name="Google Shape;342;p43"/>
          <p:cNvSpPr txBox="1"/>
          <p:nvPr>
            <p:ph idx="2" type="subTitle"/>
          </p:nvPr>
        </p:nvSpPr>
        <p:spPr>
          <a:xfrm flipH="1">
            <a:off x="2965813" y="1753500"/>
            <a:ext cx="3195300" cy="408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Shoaib Bin Rashid</a:t>
            </a:r>
            <a:endParaRPr sz="1900"/>
          </a:p>
        </p:txBody>
      </p:sp>
      <p:sp>
        <p:nvSpPr>
          <p:cNvPr id="343" name="Google Shape;343;p43"/>
          <p:cNvSpPr txBox="1"/>
          <p:nvPr>
            <p:ph idx="1" type="subTitle"/>
          </p:nvPr>
        </p:nvSpPr>
        <p:spPr>
          <a:xfrm flipH="1">
            <a:off x="6495500" y="3852494"/>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a:t>
            </a:r>
            <a:r>
              <a:rPr lang="en"/>
              <a:t>2130232</a:t>
            </a:r>
            <a:endParaRPr/>
          </a:p>
          <a:p>
            <a:pPr indent="0" lvl="0" marL="0" rtl="0" algn="ctr">
              <a:spcBef>
                <a:spcPts val="0"/>
              </a:spcBef>
              <a:spcAft>
                <a:spcPts val="0"/>
              </a:spcAft>
              <a:buNone/>
            </a:pPr>
            <a:r>
              <a:rPr lang="en"/>
              <a:t>Dept- BBA </a:t>
            </a:r>
            <a:endParaRPr/>
          </a:p>
          <a:p>
            <a:pPr indent="0" lvl="0" marL="0" rtl="0" algn="l">
              <a:spcBef>
                <a:spcPts val="0"/>
              </a:spcBef>
              <a:spcAft>
                <a:spcPts val="0"/>
              </a:spcAft>
              <a:buNone/>
            </a:pPr>
            <a:r>
              <a:t/>
            </a:r>
            <a:endParaRPr/>
          </a:p>
        </p:txBody>
      </p:sp>
      <p:sp>
        <p:nvSpPr>
          <p:cNvPr id="344" name="Google Shape;344;p43"/>
          <p:cNvSpPr txBox="1"/>
          <p:nvPr>
            <p:ph idx="2" type="subTitle"/>
          </p:nvPr>
        </p:nvSpPr>
        <p:spPr>
          <a:xfrm flipH="1">
            <a:off x="6148550" y="3125050"/>
            <a:ext cx="27186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Mirza Tajmari Rowshan</a:t>
            </a:r>
            <a:endParaRPr sz="1900"/>
          </a:p>
        </p:txBody>
      </p:sp>
      <p:sp>
        <p:nvSpPr>
          <p:cNvPr id="345" name="Google Shape;345;p43"/>
          <p:cNvSpPr txBox="1"/>
          <p:nvPr>
            <p:ph idx="1" type="subTitle"/>
          </p:nvPr>
        </p:nvSpPr>
        <p:spPr>
          <a:xfrm flipH="1">
            <a:off x="815000" y="2321594"/>
            <a:ext cx="2024700" cy="3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 </a:t>
            </a:r>
            <a:r>
              <a:rPr lang="en"/>
              <a:t>2110102</a:t>
            </a:r>
            <a:endParaRPr/>
          </a:p>
          <a:p>
            <a:pPr indent="0" lvl="0" marL="0" rtl="0" algn="ctr">
              <a:spcBef>
                <a:spcPts val="0"/>
              </a:spcBef>
              <a:spcAft>
                <a:spcPts val="0"/>
              </a:spcAft>
              <a:buNone/>
            </a:pPr>
            <a:r>
              <a:rPr lang="en"/>
              <a:t>Dept- BBA </a:t>
            </a:r>
            <a:endParaRPr/>
          </a:p>
        </p:txBody>
      </p:sp>
      <p:sp>
        <p:nvSpPr>
          <p:cNvPr id="346" name="Google Shape;346;p43"/>
          <p:cNvSpPr txBox="1"/>
          <p:nvPr>
            <p:ph idx="2" type="subTitle"/>
          </p:nvPr>
        </p:nvSpPr>
        <p:spPr>
          <a:xfrm flipH="1">
            <a:off x="562850" y="1683075"/>
            <a:ext cx="2529000" cy="339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Tanaj  Boshry Mithee</a:t>
            </a:r>
            <a:endParaRPr/>
          </a:p>
        </p:txBody>
      </p:sp>
      <p:pic>
        <p:nvPicPr>
          <p:cNvPr id="347" name="Google Shape;347;p43"/>
          <p:cNvPicPr preferRelativeResize="0"/>
          <p:nvPr/>
        </p:nvPicPr>
        <p:blipFill>
          <a:blip r:embed="rId3">
            <a:alphaModFix/>
          </a:blip>
          <a:stretch>
            <a:fillRect/>
          </a:stretch>
        </p:blipFill>
        <p:spPr>
          <a:xfrm>
            <a:off x="7445723" y="-38275"/>
            <a:ext cx="1678600" cy="1344225"/>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cxnSp>
        <p:nvCxnSpPr>
          <p:cNvPr id="352" name="Google Shape;352;p44"/>
          <p:cNvCxnSpPr/>
          <p:nvPr/>
        </p:nvCxnSpPr>
        <p:spPr>
          <a:xfrm>
            <a:off x="7863877" y="4376452"/>
            <a:ext cx="560100" cy="0"/>
          </a:xfrm>
          <a:prstGeom prst="straightConnector1">
            <a:avLst/>
          </a:prstGeom>
          <a:noFill/>
          <a:ln cap="flat" cmpd="sng" w="19050">
            <a:solidFill>
              <a:srgbClr val="FFFFFF"/>
            </a:solidFill>
            <a:prstDash val="solid"/>
            <a:round/>
            <a:headEnd len="med" w="med" type="none"/>
            <a:tailEnd len="med" w="med" type="none"/>
          </a:ln>
        </p:spPr>
      </p:cxnSp>
      <p:cxnSp>
        <p:nvCxnSpPr>
          <p:cNvPr id="353" name="Google Shape;353;p44"/>
          <p:cNvCxnSpPr/>
          <p:nvPr/>
        </p:nvCxnSpPr>
        <p:spPr>
          <a:xfrm>
            <a:off x="1097600" y="3105150"/>
            <a:ext cx="0" cy="1507500"/>
          </a:xfrm>
          <a:prstGeom prst="straightConnector1">
            <a:avLst/>
          </a:prstGeom>
          <a:noFill/>
          <a:ln cap="flat" cmpd="sng" w="19050">
            <a:solidFill>
              <a:schemeClr val="lt1"/>
            </a:solidFill>
            <a:prstDash val="solid"/>
            <a:round/>
            <a:headEnd len="med" w="med" type="none"/>
            <a:tailEnd len="med" w="med" type="none"/>
          </a:ln>
        </p:spPr>
      </p:cxnSp>
      <p:sp>
        <p:nvSpPr>
          <p:cNvPr id="354" name="Google Shape;354;p44"/>
          <p:cNvSpPr txBox="1"/>
          <p:nvPr>
            <p:ph idx="4294967295" type="title"/>
          </p:nvPr>
        </p:nvSpPr>
        <p:spPr>
          <a:xfrm>
            <a:off x="1646100" y="1021500"/>
            <a:ext cx="5851800" cy="108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highlight>
                  <a:srgbClr val="9E9E9E"/>
                </a:highlight>
              </a:rPr>
              <a:t>Thanks!</a:t>
            </a:r>
            <a:endParaRPr sz="4000">
              <a:highlight>
                <a:srgbClr val="9E9E9E"/>
              </a:highlight>
            </a:endParaRPr>
          </a:p>
        </p:txBody>
      </p:sp>
      <p:sp>
        <p:nvSpPr>
          <p:cNvPr id="355" name="Google Shape;355;p44"/>
          <p:cNvSpPr txBox="1"/>
          <p:nvPr>
            <p:ph idx="4294967295" type="subTitle"/>
          </p:nvPr>
        </p:nvSpPr>
        <p:spPr>
          <a:xfrm>
            <a:off x="1646100" y="2187233"/>
            <a:ext cx="5851800" cy="15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3200">
                <a:highlight>
                  <a:srgbClr val="9E9E9E"/>
                </a:highlight>
                <a:latin typeface="Playfair Display Black"/>
                <a:ea typeface="Playfair Display Black"/>
                <a:cs typeface="Playfair Display Black"/>
                <a:sym typeface="Playfair Display Black"/>
              </a:rPr>
              <a:t>Do you have any questions?</a:t>
            </a:r>
            <a:endParaRPr sz="3200">
              <a:highlight>
                <a:srgbClr val="9E9E9E"/>
              </a:highlight>
              <a:latin typeface="Playfair Display Black"/>
              <a:ea typeface="Playfair Display Black"/>
              <a:cs typeface="Playfair Display Black"/>
              <a:sym typeface="Playfair Display Black"/>
            </a:endParaRPr>
          </a:p>
          <a:p>
            <a:pPr indent="0" lvl="0" marL="0" rtl="0" algn="l">
              <a:spcBef>
                <a:spcPts val="1200"/>
              </a:spcBef>
              <a:spcAft>
                <a:spcPts val="1200"/>
              </a:spcAft>
              <a:buNone/>
            </a:pPr>
            <a:r>
              <a:t/>
            </a:r>
            <a:endParaRPr sz="2000">
              <a:highlight>
                <a:srgbClr val="9E9E9E"/>
              </a:highlight>
            </a:endParaRPr>
          </a:p>
        </p:txBody>
      </p:sp>
      <p:pic>
        <p:nvPicPr>
          <p:cNvPr id="356" name="Google Shape;356;p44"/>
          <p:cNvPicPr preferRelativeResize="0"/>
          <p:nvPr/>
        </p:nvPicPr>
        <p:blipFill>
          <a:blip r:embed="rId4">
            <a:alphaModFix/>
          </a:blip>
          <a:stretch>
            <a:fillRect/>
          </a:stretch>
        </p:blipFill>
        <p:spPr>
          <a:xfrm>
            <a:off x="7163538" y="-38275"/>
            <a:ext cx="1960775" cy="15702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Overview-</a:t>
            </a:r>
            <a:endParaRPr/>
          </a:p>
        </p:txBody>
      </p:sp>
      <p:pic>
        <p:nvPicPr>
          <p:cNvPr id="222" name="Google Shape;222;p34"/>
          <p:cNvPicPr preferRelativeResize="0"/>
          <p:nvPr/>
        </p:nvPicPr>
        <p:blipFill>
          <a:blip r:embed="rId3">
            <a:alphaModFix/>
          </a:blip>
          <a:stretch>
            <a:fillRect/>
          </a:stretch>
        </p:blipFill>
        <p:spPr>
          <a:xfrm>
            <a:off x="7183225" y="3573300"/>
            <a:ext cx="1960775" cy="1570200"/>
          </a:xfrm>
          <a:prstGeom prst="rect">
            <a:avLst/>
          </a:prstGeom>
          <a:noFill/>
          <a:ln>
            <a:noFill/>
          </a:ln>
          <a:effectLst>
            <a:outerShdw blurRad="300038" rotWithShape="0" algn="bl" dir="9900000" dist="19050">
              <a:srgbClr val="000000">
                <a:alpha val="16000"/>
              </a:srgbClr>
            </a:outerShdw>
          </a:effectLst>
        </p:spPr>
      </p:pic>
      <p:sp>
        <p:nvSpPr>
          <p:cNvPr id="223" name="Google Shape;223;p34"/>
          <p:cNvSpPr txBox="1"/>
          <p:nvPr>
            <p:ph idx="1" type="body"/>
          </p:nvPr>
        </p:nvSpPr>
        <p:spPr>
          <a:xfrm>
            <a:off x="650900" y="1184775"/>
            <a:ext cx="7947900" cy="313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2"/>
              </a:buClr>
              <a:buFont typeface="Arial"/>
              <a:buNone/>
            </a:pPr>
            <a:r>
              <a:rPr lang="en" sz="1500"/>
              <a:t>In Bangladesh, Beximco Pharmaceuticals Limited is a prominent pharmaceutical manufacturer and exporter. In 1976, the firm began by importing and marketing goods from Bayer and Upjohn in Germany and the United States, respectively. Beximco Pharma began manufacturing these drugs under license in 1980, and the company formed its own formulation names in 1983. Since that humble beginning, Beximco Pharma has grown from strength to strength.</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idx="3" type="subTitle"/>
          </p:nvPr>
        </p:nvSpPr>
        <p:spPr>
          <a:xfrm flipH="1">
            <a:off x="1015475" y="4096650"/>
            <a:ext cx="2103300" cy="3600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sz="1100"/>
              <a:t>-Demographic transition</a:t>
            </a:r>
            <a:endParaRPr sz="1100"/>
          </a:p>
          <a:p>
            <a:pPr indent="0" lvl="0" marL="0" rtl="0" algn="l">
              <a:spcBef>
                <a:spcPts val="0"/>
              </a:spcBef>
              <a:spcAft>
                <a:spcPts val="0"/>
              </a:spcAft>
              <a:buNone/>
            </a:pPr>
            <a:r>
              <a:rPr lang="en" sz="1100"/>
              <a:t>-Population rise steadily</a:t>
            </a:r>
            <a:endParaRPr sz="1100"/>
          </a:p>
          <a:p>
            <a:pPr indent="0" lvl="0" marL="0" rtl="0" algn="l">
              <a:spcBef>
                <a:spcPts val="0"/>
              </a:spcBef>
              <a:spcAft>
                <a:spcPts val="0"/>
              </a:spcAft>
              <a:buNone/>
            </a:pPr>
            <a:r>
              <a:rPr lang="en" sz="1100"/>
              <a:t>-Beneficial to the industry</a:t>
            </a:r>
            <a:endParaRPr sz="1100"/>
          </a:p>
          <a:p>
            <a:pPr indent="0" lvl="0" marL="0" rtl="0" algn="l">
              <a:spcBef>
                <a:spcPts val="0"/>
              </a:spcBef>
              <a:spcAft>
                <a:spcPts val="0"/>
              </a:spcAft>
              <a:buNone/>
            </a:pPr>
            <a:r>
              <a:t/>
            </a:r>
            <a:endParaRPr sz="1100"/>
          </a:p>
        </p:txBody>
      </p:sp>
      <p:sp>
        <p:nvSpPr>
          <p:cNvPr id="229" name="Google Shape;229;p35"/>
          <p:cNvSpPr txBox="1"/>
          <p:nvPr>
            <p:ph idx="4" type="subTitle"/>
          </p:nvPr>
        </p:nvSpPr>
        <p:spPr>
          <a:xfrm flipH="1">
            <a:off x="1015481" y="3517975"/>
            <a:ext cx="1588800" cy="339000"/>
          </a:xfrm>
          <a:prstGeom prst="rect">
            <a:avLst/>
          </a:prstGeom>
        </p:spPr>
        <p:txBody>
          <a:bodyPr anchorCtr="0" anchor="ctr" bIns="91425" lIns="91425" spcFirstLastPara="1" rIns="0" wrap="square" tIns="91425">
            <a:noAutofit/>
          </a:bodyPr>
          <a:lstStyle/>
          <a:p>
            <a:pPr indent="0" lvl="0" marL="0" rtl="0" algn="l">
              <a:spcBef>
                <a:spcPts val="0"/>
              </a:spcBef>
              <a:spcAft>
                <a:spcPts val="1200"/>
              </a:spcAft>
              <a:buNone/>
            </a:pPr>
            <a:r>
              <a:rPr lang="en"/>
              <a:t>Social</a:t>
            </a:r>
            <a:endParaRPr/>
          </a:p>
        </p:txBody>
      </p:sp>
      <p:sp>
        <p:nvSpPr>
          <p:cNvPr id="230" name="Google Shape;230;p35"/>
          <p:cNvSpPr txBox="1"/>
          <p:nvPr>
            <p:ph idx="5" type="subTitle"/>
          </p:nvPr>
        </p:nvSpPr>
        <p:spPr>
          <a:xfrm flipH="1">
            <a:off x="5929975" y="2249350"/>
            <a:ext cx="2198400" cy="3600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rPr lang="en" sz="1100"/>
              <a:t>Inflation changes-</a:t>
            </a:r>
            <a:endParaRPr sz="1100"/>
          </a:p>
          <a:p>
            <a:pPr indent="0" lvl="0" marL="0" rtl="0" algn="r">
              <a:spcBef>
                <a:spcPts val="0"/>
              </a:spcBef>
              <a:spcAft>
                <a:spcPts val="0"/>
              </a:spcAft>
              <a:buNone/>
            </a:pPr>
            <a:r>
              <a:rPr lang="en" sz="1100"/>
              <a:t>Disposable Income-</a:t>
            </a:r>
            <a:endParaRPr sz="1100"/>
          </a:p>
          <a:p>
            <a:pPr indent="0" lvl="0" marL="0" rtl="0" algn="r">
              <a:spcBef>
                <a:spcPts val="0"/>
              </a:spcBef>
              <a:spcAft>
                <a:spcPts val="0"/>
              </a:spcAft>
              <a:buNone/>
            </a:pPr>
            <a:r>
              <a:rPr lang="en" sz="1100"/>
              <a:t>Stock market fluctuations-</a:t>
            </a:r>
            <a:endParaRPr sz="1100"/>
          </a:p>
        </p:txBody>
      </p:sp>
      <p:sp>
        <p:nvSpPr>
          <p:cNvPr id="231" name="Google Shape;231;p35"/>
          <p:cNvSpPr txBox="1"/>
          <p:nvPr>
            <p:ph idx="1" type="subTitle"/>
          </p:nvPr>
        </p:nvSpPr>
        <p:spPr>
          <a:xfrm flipH="1">
            <a:off x="1015550" y="2249350"/>
            <a:ext cx="2600400" cy="3600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sz="1100"/>
              <a:t>-Federal state local laws</a:t>
            </a:r>
            <a:endParaRPr sz="1100"/>
          </a:p>
          <a:p>
            <a:pPr indent="0" lvl="0" marL="0" rtl="0" algn="l">
              <a:spcBef>
                <a:spcPts val="0"/>
              </a:spcBef>
              <a:spcAft>
                <a:spcPts val="0"/>
              </a:spcAft>
              <a:buNone/>
            </a:pPr>
            <a:r>
              <a:rPr lang="en" sz="1100"/>
              <a:t>-Global laws</a:t>
            </a:r>
            <a:endParaRPr sz="1100"/>
          </a:p>
          <a:p>
            <a:pPr indent="0" lvl="0" marL="0" rtl="0" algn="l">
              <a:spcBef>
                <a:spcPts val="0"/>
              </a:spcBef>
              <a:spcAft>
                <a:spcPts val="0"/>
              </a:spcAft>
              <a:buNone/>
            </a:pPr>
            <a:r>
              <a:rPr lang="en" sz="1100"/>
              <a:t>-Friendly relation with the government</a:t>
            </a:r>
            <a:endParaRPr sz="1100"/>
          </a:p>
        </p:txBody>
      </p:sp>
      <p:sp>
        <p:nvSpPr>
          <p:cNvPr id="232" name="Google Shape;232;p35"/>
          <p:cNvSpPr txBox="1"/>
          <p:nvPr>
            <p:ph type="title"/>
          </p:nvPr>
        </p:nvSpPr>
        <p:spPr>
          <a:xfrm flipH="1">
            <a:off x="674450" y="540000"/>
            <a:ext cx="77040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PESTLE analysis</a:t>
            </a:r>
            <a:endParaRPr/>
          </a:p>
          <a:p>
            <a:pPr indent="0" lvl="0" marL="0" rtl="0" algn="ctr">
              <a:spcBef>
                <a:spcPts val="0"/>
              </a:spcBef>
              <a:spcAft>
                <a:spcPts val="0"/>
              </a:spcAft>
              <a:buNone/>
            </a:pPr>
            <a:r>
              <a:t/>
            </a:r>
            <a:endParaRPr/>
          </a:p>
        </p:txBody>
      </p:sp>
      <p:sp>
        <p:nvSpPr>
          <p:cNvPr id="233" name="Google Shape;233;p35"/>
          <p:cNvSpPr txBox="1"/>
          <p:nvPr>
            <p:ph idx="2" type="subTitle"/>
          </p:nvPr>
        </p:nvSpPr>
        <p:spPr>
          <a:xfrm flipH="1">
            <a:off x="1015450" y="1743725"/>
            <a:ext cx="1551900" cy="3390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political</a:t>
            </a:r>
            <a:endParaRPr/>
          </a:p>
          <a:p>
            <a:pPr indent="0" lvl="0" marL="0" rtl="0" algn="l">
              <a:spcBef>
                <a:spcPts val="1200"/>
              </a:spcBef>
              <a:spcAft>
                <a:spcPts val="1200"/>
              </a:spcAft>
              <a:buNone/>
            </a:pPr>
            <a:r>
              <a:t/>
            </a:r>
            <a:endParaRPr/>
          </a:p>
        </p:txBody>
      </p:sp>
      <p:sp>
        <p:nvSpPr>
          <p:cNvPr id="234" name="Google Shape;234;p35"/>
          <p:cNvSpPr txBox="1"/>
          <p:nvPr>
            <p:ph idx="6" type="subTitle"/>
          </p:nvPr>
        </p:nvSpPr>
        <p:spPr>
          <a:xfrm flipH="1">
            <a:off x="6409075" y="1743725"/>
            <a:ext cx="1719300" cy="3390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t/>
            </a:r>
            <a:endParaRPr/>
          </a:p>
          <a:p>
            <a:pPr indent="0" lvl="0" marL="0" rtl="0" algn="r">
              <a:spcBef>
                <a:spcPts val="1200"/>
              </a:spcBef>
              <a:spcAft>
                <a:spcPts val="0"/>
              </a:spcAft>
              <a:buNone/>
            </a:pPr>
            <a:r>
              <a:rPr lang="en"/>
              <a:t>Economical</a:t>
            </a:r>
            <a:endParaRPr/>
          </a:p>
          <a:p>
            <a:pPr indent="0" lvl="0" marL="0" rtl="0" algn="r">
              <a:spcBef>
                <a:spcPts val="1200"/>
              </a:spcBef>
              <a:spcAft>
                <a:spcPts val="1200"/>
              </a:spcAft>
              <a:buNone/>
            </a:pPr>
            <a:r>
              <a:t/>
            </a:r>
            <a:endParaRPr/>
          </a:p>
        </p:txBody>
      </p:sp>
      <p:sp>
        <p:nvSpPr>
          <p:cNvPr id="235" name="Google Shape;235;p35"/>
          <p:cNvSpPr txBox="1"/>
          <p:nvPr>
            <p:ph idx="7" type="subTitle"/>
          </p:nvPr>
        </p:nvSpPr>
        <p:spPr>
          <a:xfrm flipH="1">
            <a:off x="5929973" y="4295525"/>
            <a:ext cx="2198400" cy="360000"/>
          </a:xfrm>
          <a:prstGeom prst="rect">
            <a:avLst/>
          </a:prstGeom>
        </p:spPr>
        <p:txBody>
          <a:bodyPr anchorCtr="0" anchor="ctr" bIns="91425" lIns="0" spcFirstLastPara="1" rIns="91425" wrap="square" tIns="91425">
            <a:noAutofit/>
          </a:bodyPr>
          <a:lstStyle/>
          <a:p>
            <a:pPr indent="0" lvl="0" marL="0" rtl="0" algn="r">
              <a:spcBef>
                <a:spcPts val="0"/>
              </a:spcBef>
              <a:spcAft>
                <a:spcPts val="0"/>
              </a:spcAft>
              <a:buNone/>
            </a:pPr>
            <a:r>
              <a:rPr lang="en" sz="1100"/>
              <a:t>Fast disrupting Industry-</a:t>
            </a:r>
            <a:endParaRPr sz="1100"/>
          </a:p>
          <a:p>
            <a:pPr indent="0" lvl="0" marL="0" rtl="0" algn="r">
              <a:spcBef>
                <a:spcPts val="0"/>
              </a:spcBef>
              <a:spcAft>
                <a:spcPts val="0"/>
              </a:spcAft>
              <a:buNone/>
            </a:pPr>
            <a:r>
              <a:rPr lang="en" sz="1100"/>
              <a:t>well developed R &amp; D </a:t>
            </a:r>
            <a:r>
              <a:rPr lang="en" sz="1100"/>
              <a:t>Facility-</a:t>
            </a:r>
            <a:r>
              <a:rPr lang="en" sz="1100"/>
              <a:t> </a:t>
            </a:r>
            <a:endParaRPr sz="1100"/>
          </a:p>
          <a:p>
            <a:pPr indent="0" lvl="0" marL="0" rtl="0" algn="r">
              <a:spcBef>
                <a:spcPts val="0"/>
              </a:spcBef>
              <a:spcAft>
                <a:spcPts val="0"/>
              </a:spcAft>
              <a:buNone/>
            </a:pPr>
            <a:r>
              <a:rPr lang="en" sz="1100"/>
              <a:t>Continue innovation-</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t/>
            </a:r>
            <a:endParaRPr sz="1100"/>
          </a:p>
        </p:txBody>
      </p:sp>
      <p:sp>
        <p:nvSpPr>
          <p:cNvPr id="236" name="Google Shape;236;p35"/>
          <p:cNvSpPr txBox="1"/>
          <p:nvPr>
            <p:ph idx="8" type="subTitle"/>
          </p:nvPr>
        </p:nvSpPr>
        <p:spPr>
          <a:xfrm flipH="1">
            <a:off x="6101873" y="3517975"/>
            <a:ext cx="2026500" cy="339000"/>
          </a:xfrm>
          <a:prstGeom prst="rect">
            <a:avLst/>
          </a:prstGeom>
        </p:spPr>
        <p:txBody>
          <a:bodyPr anchorCtr="0" anchor="ctr" bIns="91425" lIns="0" spcFirstLastPara="1" rIns="91425" wrap="square" tIns="91425">
            <a:noAutofit/>
          </a:bodyPr>
          <a:lstStyle/>
          <a:p>
            <a:pPr indent="0" lvl="0" marL="0" rtl="0" algn="r">
              <a:spcBef>
                <a:spcPts val="0"/>
              </a:spcBef>
              <a:spcAft>
                <a:spcPts val="1200"/>
              </a:spcAft>
              <a:buNone/>
            </a:pPr>
            <a:r>
              <a:rPr lang="en"/>
              <a:t>Technology</a:t>
            </a:r>
            <a:endParaRPr/>
          </a:p>
        </p:txBody>
      </p:sp>
      <p:sp>
        <p:nvSpPr>
          <p:cNvPr id="237" name="Google Shape;237;p35"/>
          <p:cNvSpPr txBox="1"/>
          <p:nvPr/>
        </p:nvSpPr>
        <p:spPr>
          <a:xfrm>
            <a:off x="851931" y="1286311"/>
            <a:ext cx="597900" cy="3600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t/>
            </a:r>
            <a:endParaRPr sz="2400">
              <a:solidFill>
                <a:srgbClr val="FFFFFF"/>
              </a:solidFill>
              <a:latin typeface="Playfair Display Black"/>
              <a:ea typeface="Playfair Display Black"/>
              <a:cs typeface="Playfair Display Black"/>
              <a:sym typeface="Playfair Display Black"/>
            </a:endParaRPr>
          </a:p>
        </p:txBody>
      </p:sp>
      <p:cxnSp>
        <p:nvCxnSpPr>
          <p:cNvPr id="238" name="Google Shape;238;p35"/>
          <p:cNvCxnSpPr/>
          <p:nvPr/>
        </p:nvCxnSpPr>
        <p:spPr>
          <a:xfrm>
            <a:off x="966383" y="1824298"/>
            <a:ext cx="0" cy="805200"/>
          </a:xfrm>
          <a:prstGeom prst="straightConnector1">
            <a:avLst/>
          </a:prstGeom>
          <a:noFill/>
          <a:ln cap="flat" cmpd="sng" w="19050">
            <a:solidFill>
              <a:schemeClr val="lt1"/>
            </a:solidFill>
            <a:prstDash val="solid"/>
            <a:round/>
            <a:headEnd len="med" w="med" type="none"/>
            <a:tailEnd len="med" w="med" type="none"/>
          </a:ln>
        </p:spPr>
      </p:cxnSp>
      <p:cxnSp>
        <p:nvCxnSpPr>
          <p:cNvPr id="239" name="Google Shape;239;p35"/>
          <p:cNvCxnSpPr/>
          <p:nvPr/>
        </p:nvCxnSpPr>
        <p:spPr>
          <a:xfrm>
            <a:off x="966383" y="3579148"/>
            <a:ext cx="0" cy="805200"/>
          </a:xfrm>
          <a:prstGeom prst="straightConnector1">
            <a:avLst/>
          </a:prstGeom>
          <a:noFill/>
          <a:ln cap="flat" cmpd="sng" w="19050">
            <a:solidFill>
              <a:schemeClr val="lt1"/>
            </a:solidFill>
            <a:prstDash val="solid"/>
            <a:round/>
            <a:headEnd len="med" w="med" type="none"/>
            <a:tailEnd len="med" w="med" type="none"/>
          </a:ln>
        </p:spPr>
      </p:cxnSp>
      <p:cxnSp>
        <p:nvCxnSpPr>
          <p:cNvPr id="240" name="Google Shape;240;p35"/>
          <p:cNvCxnSpPr/>
          <p:nvPr/>
        </p:nvCxnSpPr>
        <p:spPr>
          <a:xfrm>
            <a:off x="8177617" y="1827292"/>
            <a:ext cx="0" cy="805200"/>
          </a:xfrm>
          <a:prstGeom prst="straightConnector1">
            <a:avLst/>
          </a:prstGeom>
          <a:noFill/>
          <a:ln cap="flat" cmpd="sng" w="19050">
            <a:solidFill>
              <a:schemeClr val="lt1"/>
            </a:solidFill>
            <a:prstDash val="solid"/>
            <a:round/>
            <a:headEnd len="med" w="med" type="none"/>
            <a:tailEnd len="med" w="med" type="none"/>
          </a:ln>
        </p:spPr>
      </p:cxnSp>
      <p:cxnSp>
        <p:nvCxnSpPr>
          <p:cNvPr id="241" name="Google Shape;241;p35"/>
          <p:cNvCxnSpPr/>
          <p:nvPr/>
        </p:nvCxnSpPr>
        <p:spPr>
          <a:xfrm>
            <a:off x="8177617" y="3582142"/>
            <a:ext cx="0" cy="805200"/>
          </a:xfrm>
          <a:prstGeom prst="straightConnector1">
            <a:avLst/>
          </a:prstGeom>
          <a:noFill/>
          <a:ln cap="flat" cmpd="sng" w="19050">
            <a:solidFill>
              <a:schemeClr val="lt1"/>
            </a:solidFill>
            <a:prstDash val="solid"/>
            <a:round/>
            <a:headEnd len="med" w="med" type="none"/>
            <a:tailEnd len="med" w="med" type="none"/>
          </a:ln>
        </p:spPr>
      </p:cxnSp>
      <p:pic>
        <p:nvPicPr>
          <p:cNvPr id="242" name="Google Shape;242;p35"/>
          <p:cNvPicPr preferRelativeResize="0"/>
          <p:nvPr/>
        </p:nvPicPr>
        <p:blipFill rotWithShape="1">
          <a:blip r:embed="rId3">
            <a:alphaModFix/>
          </a:blip>
          <a:srcRect b="0" l="0" r="0" t="0"/>
          <a:stretch/>
        </p:blipFill>
        <p:spPr>
          <a:xfrm>
            <a:off x="3838162" y="2043928"/>
            <a:ext cx="1376600" cy="1376600"/>
          </a:xfrm>
          <a:prstGeom prst="rect">
            <a:avLst/>
          </a:prstGeom>
          <a:noFill/>
          <a:ln>
            <a:noFill/>
          </a:ln>
        </p:spPr>
      </p:pic>
      <p:pic>
        <p:nvPicPr>
          <p:cNvPr id="243" name="Google Shape;243;p35"/>
          <p:cNvPicPr preferRelativeResize="0"/>
          <p:nvPr/>
        </p:nvPicPr>
        <p:blipFill>
          <a:blip r:embed="rId4">
            <a:alphaModFix/>
          </a:blip>
          <a:stretch>
            <a:fillRect/>
          </a:stretch>
        </p:blipFill>
        <p:spPr>
          <a:xfrm>
            <a:off x="7197238" y="-72500"/>
            <a:ext cx="1960775" cy="15702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cxnSp>
        <p:nvCxnSpPr>
          <p:cNvPr id="248" name="Google Shape;248;p36"/>
          <p:cNvCxnSpPr/>
          <p:nvPr/>
        </p:nvCxnSpPr>
        <p:spPr>
          <a:xfrm>
            <a:off x="1202538" y="2339992"/>
            <a:ext cx="0" cy="347100"/>
          </a:xfrm>
          <a:prstGeom prst="straightConnector1">
            <a:avLst/>
          </a:prstGeom>
          <a:noFill/>
          <a:ln cap="flat" cmpd="sng" w="19050">
            <a:solidFill>
              <a:schemeClr val="lt1"/>
            </a:solidFill>
            <a:prstDash val="solid"/>
            <a:round/>
            <a:headEnd len="med" w="med" type="none"/>
            <a:tailEnd len="med" w="med" type="none"/>
          </a:ln>
        </p:spPr>
      </p:cxnSp>
      <p:sp>
        <p:nvSpPr>
          <p:cNvPr id="249" name="Google Shape;249;p36"/>
          <p:cNvSpPr txBox="1"/>
          <p:nvPr>
            <p:ph idx="3" type="title"/>
          </p:nvPr>
        </p:nvSpPr>
        <p:spPr>
          <a:xfrm>
            <a:off x="1202556" y="1867458"/>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Legal</a:t>
            </a:r>
            <a:endParaRPr/>
          </a:p>
        </p:txBody>
      </p:sp>
      <p:sp>
        <p:nvSpPr>
          <p:cNvPr id="250" name="Google Shape;250;p36"/>
          <p:cNvSpPr txBox="1"/>
          <p:nvPr>
            <p:ph idx="1" type="subTitle"/>
          </p:nvPr>
        </p:nvSpPr>
        <p:spPr>
          <a:xfrm>
            <a:off x="1278750" y="2465700"/>
            <a:ext cx="25179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a:t>
            </a:r>
            <a:r>
              <a:rPr lang="en" sz="1300"/>
              <a:t>High Employment</a:t>
            </a:r>
            <a:endParaRPr sz="1300"/>
          </a:p>
          <a:p>
            <a:pPr indent="0" lvl="0" marL="0" rtl="0" algn="l">
              <a:spcBef>
                <a:spcPts val="0"/>
              </a:spcBef>
              <a:spcAft>
                <a:spcPts val="0"/>
              </a:spcAft>
              <a:buNone/>
            </a:pPr>
            <a:r>
              <a:rPr lang="en" sz="1300"/>
              <a:t>-Benefits to workers</a:t>
            </a:r>
            <a:endParaRPr sz="1300"/>
          </a:p>
          <a:p>
            <a:pPr indent="0" lvl="0" marL="0" rtl="0" algn="l">
              <a:spcBef>
                <a:spcPts val="0"/>
              </a:spcBef>
              <a:spcAft>
                <a:spcPts val="0"/>
              </a:spcAft>
              <a:buNone/>
            </a:pPr>
            <a:r>
              <a:rPr lang="en" sz="1300"/>
              <a:t>-Ontime Salary &amp; Wages</a:t>
            </a:r>
            <a:endParaRPr sz="1300"/>
          </a:p>
          <a:p>
            <a:pPr indent="0" lvl="0" marL="0" rtl="0" algn="l">
              <a:spcBef>
                <a:spcPts val="0"/>
              </a:spcBef>
              <a:spcAft>
                <a:spcPts val="0"/>
              </a:spcAft>
              <a:buNone/>
            </a:pPr>
            <a:r>
              <a:t/>
            </a:r>
            <a:endParaRPr sz="1300"/>
          </a:p>
        </p:txBody>
      </p:sp>
      <p:cxnSp>
        <p:nvCxnSpPr>
          <p:cNvPr id="251" name="Google Shape;251;p36"/>
          <p:cNvCxnSpPr/>
          <p:nvPr/>
        </p:nvCxnSpPr>
        <p:spPr>
          <a:xfrm>
            <a:off x="8286850" y="460350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252" name="Google Shape;252;p36"/>
          <p:cNvCxnSpPr/>
          <p:nvPr/>
        </p:nvCxnSpPr>
        <p:spPr>
          <a:xfrm>
            <a:off x="4637563" y="2456592"/>
            <a:ext cx="0" cy="347100"/>
          </a:xfrm>
          <a:prstGeom prst="straightConnector1">
            <a:avLst/>
          </a:prstGeom>
          <a:noFill/>
          <a:ln cap="flat" cmpd="sng" w="19050">
            <a:solidFill>
              <a:schemeClr val="lt1"/>
            </a:solidFill>
            <a:prstDash val="solid"/>
            <a:round/>
            <a:headEnd len="med" w="med" type="none"/>
            <a:tailEnd len="med" w="med" type="none"/>
          </a:ln>
        </p:spPr>
      </p:cxnSp>
      <p:sp>
        <p:nvSpPr>
          <p:cNvPr id="253" name="Google Shape;253;p36"/>
          <p:cNvSpPr txBox="1"/>
          <p:nvPr>
            <p:ph idx="3" type="title"/>
          </p:nvPr>
        </p:nvSpPr>
        <p:spPr>
          <a:xfrm>
            <a:off x="4637581" y="1984058"/>
            <a:ext cx="2172600" cy="4158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Environmental</a:t>
            </a:r>
            <a:endParaRPr/>
          </a:p>
        </p:txBody>
      </p:sp>
      <p:sp>
        <p:nvSpPr>
          <p:cNvPr id="254" name="Google Shape;254;p36"/>
          <p:cNvSpPr txBox="1"/>
          <p:nvPr>
            <p:ph idx="1" type="subTitle"/>
          </p:nvPr>
        </p:nvSpPr>
        <p:spPr>
          <a:xfrm>
            <a:off x="4713775" y="2519925"/>
            <a:ext cx="4297200" cy="47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-Healthy and Safe workplace for the employs </a:t>
            </a:r>
            <a:endParaRPr sz="1300"/>
          </a:p>
          <a:p>
            <a:pPr indent="0" lvl="0" marL="0" rtl="0" algn="l">
              <a:spcBef>
                <a:spcPts val="0"/>
              </a:spcBef>
              <a:spcAft>
                <a:spcPts val="0"/>
              </a:spcAft>
              <a:buNone/>
            </a:pPr>
            <a:r>
              <a:rPr lang="en" sz="1300"/>
              <a:t>-Promoting environmental excellence (EHS Standard)</a:t>
            </a:r>
            <a:endParaRPr sz="1300"/>
          </a:p>
          <a:p>
            <a:pPr indent="0" lvl="0" marL="0" rtl="0" algn="l">
              <a:spcBef>
                <a:spcPts val="0"/>
              </a:spcBef>
              <a:spcAft>
                <a:spcPts val="0"/>
              </a:spcAft>
              <a:buNone/>
            </a:pPr>
            <a:r>
              <a:t/>
            </a:r>
            <a:endParaRPr sz="1300"/>
          </a:p>
        </p:txBody>
      </p:sp>
      <p:pic>
        <p:nvPicPr>
          <p:cNvPr id="255" name="Google Shape;255;p36"/>
          <p:cNvPicPr preferRelativeResize="0"/>
          <p:nvPr/>
        </p:nvPicPr>
        <p:blipFill>
          <a:blip r:embed="rId4">
            <a:alphaModFix/>
          </a:blip>
          <a:stretch>
            <a:fillRect/>
          </a:stretch>
        </p:blipFill>
        <p:spPr>
          <a:xfrm>
            <a:off x="0" y="3573300"/>
            <a:ext cx="1960775" cy="15702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Specific environment</a:t>
            </a:r>
            <a:endParaRPr/>
          </a:p>
          <a:p>
            <a:pPr indent="0" lvl="0" marL="0" rtl="0" algn="l">
              <a:spcBef>
                <a:spcPts val="0"/>
              </a:spcBef>
              <a:spcAft>
                <a:spcPts val="0"/>
              </a:spcAft>
              <a:buNone/>
            </a:pPr>
            <a:r>
              <a:t/>
            </a:r>
            <a:endParaRPr/>
          </a:p>
        </p:txBody>
      </p:sp>
      <p:graphicFrame>
        <p:nvGraphicFramePr>
          <p:cNvPr id="261" name="Google Shape;261;p37"/>
          <p:cNvGraphicFramePr/>
          <p:nvPr/>
        </p:nvGraphicFramePr>
        <p:xfrm>
          <a:off x="403625" y="1302200"/>
          <a:ext cx="3000000" cy="3000000"/>
        </p:xfrm>
        <a:graphic>
          <a:graphicData uri="http://schemas.openxmlformats.org/drawingml/2006/table">
            <a:tbl>
              <a:tblPr>
                <a:noFill/>
                <a:tableStyleId>{2C061164-242D-4428-A13B-CBABC3E62773}</a:tableStyleId>
              </a:tblPr>
              <a:tblGrid>
                <a:gridCol w="2830125"/>
                <a:gridCol w="2568000"/>
                <a:gridCol w="2568000"/>
              </a:tblGrid>
              <a:tr h="517475">
                <a:tc>
                  <a:txBody>
                    <a:bodyPr/>
                    <a:lstStyle/>
                    <a:p>
                      <a:pPr indent="0" lvl="0" marL="0" rtl="0" algn="ctr">
                        <a:spcBef>
                          <a:spcPts val="0"/>
                        </a:spcBef>
                        <a:spcAft>
                          <a:spcPts val="0"/>
                        </a:spcAft>
                        <a:buClr>
                          <a:schemeClr val="lt2"/>
                        </a:buClr>
                        <a:buSzPts val="1100"/>
                        <a:buFont typeface="Arial"/>
                        <a:buNone/>
                      </a:pPr>
                      <a:r>
                        <a:rPr b="1" lang="en" sz="2400">
                          <a:solidFill>
                            <a:schemeClr val="lt1"/>
                          </a:solidFill>
                          <a:latin typeface="Playfair Display"/>
                          <a:ea typeface="Playfair Display"/>
                          <a:cs typeface="Playfair Display"/>
                          <a:sym typeface="Playfair Display"/>
                        </a:rPr>
                        <a:t>competitors</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Playfair Display"/>
                          <a:ea typeface="Playfair Display"/>
                          <a:cs typeface="Playfair Display"/>
                          <a:sym typeface="Playfair Display"/>
                        </a:rPr>
                        <a:t>supplier</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38100" rtl="0" algn="ctr">
                        <a:lnSpc>
                          <a:spcPct val="128571"/>
                        </a:lnSpc>
                        <a:spcBef>
                          <a:spcPts val="0"/>
                        </a:spcBef>
                        <a:spcAft>
                          <a:spcPts val="0"/>
                        </a:spcAft>
                        <a:buNone/>
                      </a:pPr>
                      <a:r>
                        <a:rPr b="1" lang="en" sz="2200">
                          <a:solidFill>
                            <a:schemeClr val="lt1"/>
                          </a:solidFill>
                          <a:latin typeface="Playfair Display"/>
                          <a:ea typeface="Playfair Display"/>
                          <a:cs typeface="Playfair Display"/>
                          <a:sym typeface="Playfair Display"/>
                        </a:rPr>
                        <a:t>customer</a:t>
                      </a:r>
                      <a:endParaRPr b="1" sz="2200">
                        <a:solidFill>
                          <a:schemeClr val="lt1"/>
                        </a:solidFill>
                        <a:latin typeface="Playfair Display"/>
                        <a:ea typeface="Playfair Display"/>
                        <a:cs typeface="Playfair Display"/>
                        <a:sym typeface="Playfair Display"/>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r h="669250">
                <a:tc>
                  <a:txBody>
                    <a:bodyPr/>
                    <a:lstStyle/>
                    <a:p>
                      <a:pPr indent="0" lvl="0" marL="0" rtl="0" algn="ctr">
                        <a:spcBef>
                          <a:spcPts val="0"/>
                        </a:spcBef>
                        <a:spcAft>
                          <a:spcPts val="0"/>
                        </a:spcAft>
                        <a:buNone/>
                      </a:pPr>
                      <a:r>
                        <a:rPr lang="en" sz="1900">
                          <a:solidFill>
                            <a:schemeClr val="lt1"/>
                          </a:solidFill>
                          <a:latin typeface="Archivo"/>
                          <a:ea typeface="Archivo"/>
                          <a:cs typeface="Archivo"/>
                          <a:sym typeface="Archivo"/>
                        </a:rPr>
                        <a:t>Novartis</a:t>
                      </a:r>
                      <a:endParaRPr sz="1900">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Calibri"/>
                          <a:ea typeface="Calibri"/>
                          <a:cs typeface="Calibri"/>
                          <a:sym typeface="Calibri"/>
                        </a:rPr>
                        <a:t>The API and formulation units of Beximco's penicillin </a:t>
                      </a:r>
                      <a:endParaRPr>
                        <a:solidFill>
                          <a:schemeClr val="lt1"/>
                        </a:solidFill>
                        <a:latin typeface="Calibri"/>
                        <a:ea typeface="Calibri"/>
                        <a:cs typeface="Calibri"/>
                        <a:sym typeface="Calibri"/>
                      </a:endParaRPr>
                    </a:p>
                    <a:p>
                      <a:pPr indent="0" lvl="0" marL="0" rtl="0" algn="ctr">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The target customers of Beximco are mainly doctors and patients</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776225">
                <a:tc>
                  <a:txBody>
                    <a:bodyPr/>
                    <a:lstStyle/>
                    <a:p>
                      <a:pPr indent="0" lvl="0" marL="0" rtl="0" algn="ctr">
                        <a:spcBef>
                          <a:spcPts val="0"/>
                        </a:spcBef>
                        <a:spcAft>
                          <a:spcPts val="0"/>
                        </a:spcAft>
                        <a:buNone/>
                      </a:pPr>
                      <a:r>
                        <a:rPr lang="en" sz="1700">
                          <a:solidFill>
                            <a:schemeClr val="lt1"/>
                          </a:solidFill>
                          <a:latin typeface="Archivo"/>
                          <a:ea typeface="Archivo"/>
                          <a:cs typeface="Archivo"/>
                          <a:sym typeface="Archivo"/>
                        </a:rPr>
                        <a:t> Cipla Limited</a:t>
                      </a:r>
                      <a:endParaRPr sz="1700">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Calibri"/>
                          <a:ea typeface="Calibri"/>
                          <a:cs typeface="Calibri"/>
                          <a:sym typeface="Calibri"/>
                        </a:rPr>
                        <a:t>are located independently at Kaliakoir, </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t/>
                      </a:r>
                      <a:endParaRPr>
                        <a:solidFill>
                          <a:schemeClr val="lt1"/>
                        </a:solidFill>
                        <a:latin typeface="Archivo"/>
                        <a:ea typeface="Archivo"/>
                        <a:cs typeface="Archivo"/>
                        <a:sym typeface="Archivo"/>
                      </a:endParaRPr>
                    </a:p>
                    <a:p>
                      <a:pPr indent="0" lvl="0" marL="0" rtl="0" algn="ctr">
                        <a:spcBef>
                          <a:spcPts val="0"/>
                        </a:spcBef>
                        <a:spcAft>
                          <a:spcPts val="0"/>
                        </a:spcAft>
                        <a:buClr>
                          <a:srgbClr val="240916"/>
                        </a:buClr>
                        <a:buSzPts val="1100"/>
                        <a:buFont typeface="Arial"/>
                        <a:buNone/>
                      </a:pPr>
                      <a:r>
                        <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574975">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Ranbaxy Laboratories Limited</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Calibri"/>
                          <a:ea typeface="Calibri"/>
                          <a:cs typeface="Calibri"/>
                          <a:sym typeface="Calibri"/>
                        </a:rPr>
                        <a:t>21 kilometers from the main plant.</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lt2"/>
                        </a:buClr>
                        <a:buSzPts val="1100"/>
                        <a:buFont typeface="Arial"/>
                        <a:buNone/>
                      </a:pPr>
                      <a:r>
                        <a:rPr lang="en">
                          <a:solidFill>
                            <a:schemeClr val="lt1"/>
                          </a:solidFill>
                          <a:latin typeface="Archivo"/>
                          <a:ea typeface="Archivo"/>
                          <a:cs typeface="Archivo"/>
                          <a:sym typeface="Archivo"/>
                        </a:rPr>
                        <a:t>as the companies cover a mass market</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428775">
                <a:tc>
                  <a:txBody>
                    <a:bodyPr/>
                    <a:lstStyle/>
                    <a:p>
                      <a:pPr indent="0" lvl="0" marL="0" rtl="0" algn="ctr">
                        <a:spcBef>
                          <a:spcPts val="0"/>
                        </a:spcBef>
                        <a:spcAft>
                          <a:spcPts val="0"/>
                        </a:spcAft>
                        <a:buNone/>
                      </a:pPr>
                      <a:r>
                        <a:rPr lang="en">
                          <a:solidFill>
                            <a:schemeClr val="lt1"/>
                          </a:solidFill>
                          <a:latin typeface="Archivo"/>
                          <a:ea typeface="Archivo"/>
                          <a:cs typeface="Archivo"/>
                          <a:sym typeface="Archivo"/>
                        </a:rPr>
                        <a:t>Teva Pharmaceutical Industries Limited</a:t>
                      </a:r>
                      <a:endParaRPr>
                        <a:solidFill>
                          <a:schemeClr val="lt1"/>
                        </a:solidFill>
                        <a:latin typeface="Archivo"/>
                        <a:ea typeface="Archivo"/>
                        <a:cs typeface="Archivo"/>
                        <a:sym typeface="Archivo"/>
                      </a:endParaRPr>
                    </a:p>
                  </a:txBody>
                  <a:tcPr marT="91425" marB="91425" marR="91425" marL="91425" anchor="ctr">
                    <a:lnL cap="flat" cmpd="sng" w="9525">
                      <a:solidFill>
                        <a:srgbClr val="FFFFFF">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rgbClr val="240916"/>
                        </a:buClr>
                        <a:buSzPts val="1100"/>
                        <a:buFont typeface="Arial"/>
                        <a:buNone/>
                      </a:pPr>
                      <a:r>
                        <a:t/>
                      </a:r>
                      <a:endParaRPr>
                        <a:solidFill>
                          <a:schemeClr val="lt1"/>
                        </a:solidFill>
                        <a:latin typeface="Archivo"/>
                        <a:ea typeface="Archivo"/>
                        <a:cs typeface="Archivo"/>
                        <a:sym typeface="Archivo"/>
                      </a:endParaRPr>
                    </a:p>
                  </a:txBody>
                  <a:tcPr marT="91425" marB="91425" marR="91425" marL="91425" anchor="ctr">
                    <a:lnL cap="flat" cmpd="sng" w="19050">
                      <a:solidFill>
                        <a:schemeClr val="lt1"/>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bl>
          </a:graphicData>
        </a:graphic>
      </p:graphicFrame>
      <p:pic>
        <p:nvPicPr>
          <p:cNvPr id="262" name="Google Shape;262;p37"/>
          <p:cNvPicPr preferRelativeResize="0"/>
          <p:nvPr/>
        </p:nvPicPr>
        <p:blipFill>
          <a:blip r:embed="rId3">
            <a:alphaModFix/>
          </a:blip>
          <a:stretch>
            <a:fillRect/>
          </a:stretch>
        </p:blipFill>
        <p:spPr>
          <a:xfrm>
            <a:off x="7637150" y="3936800"/>
            <a:ext cx="1506850" cy="12067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8"/>
          <p:cNvSpPr txBox="1"/>
          <p:nvPr>
            <p:ph idx="1" type="body"/>
          </p:nvPr>
        </p:nvSpPr>
        <p:spPr>
          <a:xfrm>
            <a:off x="938550" y="393125"/>
            <a:ext cx="7266900" cy="9171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SWOT ANALYSIS-</a:t>
            </a:r>
            <a:endParaRPr/>
          </a:p>
        </p:txBody>
      </p:sp>
      <p:cxnSp>
        <p:nvCxnSpPr>
          <p:cNvPr id="268" name="Google Shape;268;p38"/>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cxnSp>
        <p:nvCxnSpPr>
          <p:cNvPr id="269" name="Google Shape;269;p38"/>
          <p:cNvCxnSpPr/>
          <p:nvPr/>
        </p:nvCxnSpPr>
        <p:spPr>
          <a:xfrm>
            <a:off x="769325" y="1511850"/>
            <a:ext cx="0" cy="3087300"/>
          </a:xfrm>
          <a:prstGeom prst="straightConnector1">
            <a:avLst/>
          </a:prstGeom>
          <a:noFill/>
          <a:ln cap="flat" cmpd="sng" w="19050">
            <a:solidFill>
              <a:schemeClr val="lt1"/>
            </a:solidFill>
            <a:prstDash val="solid"/>
            <a:round/>
            <a:headEnd len="med" w="med" type="none"/>
            <a:tailEnd len="med" w="med" type="none"/>
          </a:ln>
        </p:spPr>
      </p:cxnSp>
      <p:sp>
        <p:nvSpPr>
          <p:cNvPr id="270" name="Google Shape;270;p38"/>
          <p:cNvSpPr txBox="1"/>
          <p:nvPr/>
        </p:nvSpPr>
        <p:spPr>
          <a:xfrm>
            <a:off x="650976" y="2162825"/>
            <a:ext cx="2567400" cy="62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highlight>
                  <a:srgbClr val="A6A6A6"/>
                </a:highlight>
                <a:latin typeface="Manjari"/>
                <a:ea typeface="Manjari"/>
                <a:cs typeface="Manjari"/>
                <a:sym typeface="Manjari"/>
              </a:rPr>
              <a:t>55% revenue comes from export-</a:t>
            </a:r>
            <a:endParaRPr b="1" sz="1100">
              <a:highlight>
                <a:srgbClr val="A6A6A6"/>
              </a:highlight>
              <a:latin typeface="Manjari"/>
              <a:ea typeface="Manjari"/>
              <a:cs typeface="Manjari"/>
              <a:sym typeface="Manjari"/>
            </a:endParaRPr>
          </a:p>
          <a:p>
            <a:pPr indent="0" lvl="0" marL="0" rtl="0" algn="r">
              <a:spcBef>
                <a:spcPts val="0"/>
              </a:spcBef>
              <a:spcAft>
                <a:spcPts val="0"/>
              </a:spcAft>
              <a:buNone/>
            </a:pPr>
            <a:r>
              <a:rPr b="1" lang="en" sz="1100">
                <a:highlight>
                  <a:srgbClr val="A6A6A6"/>
                </a:highlight>
                <a:latin typeface="Manjari"/>
                <a:ea typeface="Manjari"/>
                <a:cs typeface="Manjari"/>
                <a:sym typeface="Manjari"/>
              </a:rPr>
              <a:t>400 Unique products-</a:t>
            </a:r>
            <a:endParaRPr b="1" sz="1100">
              <a:highlight>
                <a:srgbClr val="A6A6A6"/>
              </a:highlight>
              <a:latin typeface="Manjari"/>
              <a:ea typeface="Manjari"/>
              <a:cs typeface="Manjari"/>
              <a:sym typeface="Manjari"/>
            </a:endParaRPr>
          </a:p>
          <a:p>
            <a:pPr indent="0" lvl="0" marL="0" rtl="0" algn="r">
              <a:spcBef>
                <a:spcPts val="0"/>
              </a:spcBef>
              <a:spcAft>
                <a:spcPts val="0"/>
              </a:spcAft>
              <a:buNone/>
            </a:pPr>
            <a:r>
              <a:rPr b="1" lang="en" sz="1100">
                <a:highlight>
                  <a:srgbClr val="A6A6A6"/>
                </a:highlight>
                <a:latin typeface="Manjari"/>
                <a:ea typeface="Manjari"/>
                <a:cs typeface="Manjari"/>
                <a:sym typeface="Manjari"/>
              </a:rPr>
              <a:t>Have renowned name in foreign- market 200 generic products </a:t>
            </a:r>
            <a:endParaRPr b="1" sz="1100">
              <a:highlight>
                <a:srgbClr val="A6A6A6"/>
              </a:highlight>
              <a:latin typeface="Manjari"/>
              <a:ea typeface="Manjari"/>
              <a:cs typeface="Manjari"/>
              <a:sym typeface="Manjari"/>
            </a:endParaRPr>
          </a:p>
          <a:p>
            <a:pPr indent="0" lvl="0" marL="0" rtl="0" algn="r">
              <a:spcBef>
                <a:spcPts val="0"/>
              </a:spcBef>
              <a:spcAft>
                <a:spcPts val="0"/>
              </a:spcAft>
              <a:buNone/>
            </a:pPr>
            <a:r>
              <a:rPr b="1" lang="en" sz="1100">
                <a:highlight>
                  <a:srgbClr val="A6A6A6"/>
                </a:highlight>
                <a:latin typeface="Manjari"/>
                <a:ea typeface="Manjari"/>
                <a:cs typeface="Manjari"/>
                <a:sym typeface="Manjari"/>
              </a:rPr>
              <a:t>Have long list in research- </a:t>
            </a:r>
            <a:endParaRPr b="1" sz="1100">
              <a:highlight>
                <a:srgbClr val="A6A6A6"/>
              </a:highlight>
              <a:latin typeface="Manjari"/>
              <a:ea typeface="Manjari"/>
              <a:cs typeface="Manjari"/>
              <a:sym typeface="Manjari"/>
            </a:endParaRPr>
          </a:p>
          <a:p>
            <a:pPr indent="0" lvl="0" marL="0" rtl="0" algn="r">
              <a:spcBef>
                <a:spcPts val="0"/>
              </a:spcBef>
              <a:spcAft>
                <a:spcPts val="0"/>
              </a:spcAft>
              <a:buNone/>
            </a:pPr>
            <a:r>
              <a:t/>
            </a:r>
            <a:endParaRPr b="1" sz="600">
              <a:highlight>
                <a:srgbClr val="A6A6A6"/>
              </a:highlight>
              <a:latin typeface="Manjari"/>
              <a:ea typeface="Manjari"/>
              <a:cs typeface="Manjari"/>
              <a:sym typeface="Manjari"/>
            </a:endParaRPr>
          </a:p>
        </p:txBody>
      </p:sp>
      <p:sp>
        <p:nvSpPr>
          <p:cNvPr id="271" name="Google Shape;271;p38"/>
          <p:cNvSpPr txBox="1"/>
          <p:nvPr/>
        </p:nvSpPr>
        <p:spPr>
          <a:xfrm>
            <a:off x="873010" y="1567938"/>
            <a:ext cx="24231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1"/>
                </a:solidFill>
                <a:latin typeface="Archivo Black"/>
                <a:ea typeface="Archivo Black"/>
                <a:cs typeface="Archivo Black"/>
                <a:sym typeface="Archivo Black"/>
              </a:rPr>
              <a:t>Strengths</a:t>
            </a:r>
            <a:endParaRPr sz="2200">
              <a:solidFill>
                <a:schemeClr val="lt1"/>
              </a:solidFill>
              <a:latin typeface="Archivo Black"/>
              <a:ea typeface="Archivo Black"/>
              <a:cs typeface="Archivo Black"/>
              <a:sym typeface="Archivo Black"/>
            </a:endParaRPr>
          </a:p>
        </p:txBody>
      </p:sp>
      <p:sp>
        <p:nvSpPr>
          <p:cNvPr id="272" name="Google Shape;272;p38"/>
          <p:cNvSpPr txBox="1"/>
          <p:nvPr/>
        </p:nvSpPr>
        <p:spPr>
          <a:xfrm>
            <a:off x="723135" y="3514020"/>
            <a:ext cx="2423100" cy="548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highlight>
                  <a:srgbClr val="A6A6A6"/>
                </a:highlight>
                <a:latin typeface="Manjari"/>
                <a:ea typeface="Manjari"/>
                <a:cs typeface="Manjari"/>
                <a:sym typeface="Manjari"/>
              </a:rPr>
              <a:t>Enormous growth- </a:t>
            </a:r>
            <a:endParaRPr sz="1100">
              <a:highlight>
                <a:srgbClr val="A6A6A6"/>
              </a:highlight>
              <a:latin typeface="Manjari"/>
              <a:ea typeface="Manjari"/>
              <a:cs typeface="Manjari"/>
              <a:sym typeface="Manjari"/>
            </a:endParaRPr>
          </a:p>
          <a:p>
            <a:pPr indent="0" lvl="0" marL="0" rtl="0" algn="r">
              <a:spcBef>
                <a:spcPts val="0"/>
              </a:spcBef>
              <a:spcAft>
                <a:spcPts val="0"/>
              </a:spcAft>
              <a:buNone/>
            </a:pPr>
            <a:r>
              <a:rPr lang="en" sz="1100">
                <a:highlight>
                  <a:srgbClr val="A6A6A6"/>
                </a:highlight>
                <a:latin typeface="Manjari"/>
                <a:ea typeface="Manjari"/>
                <a:cs typeface="Manjari"/>
                <a:sym typeface="Manjari"/>
              </a:rPr>
              <a:t>Globally certified company- </a:t>
            </a:r>
            <a:endParaRPr sz="1100">
              <a:highlight>
                <a:srgbClr val="A6A6A6"/>
              </a:highlight>
              <a:latin typeface="Manjari"/>
              <a:ea typeface="Manjari"/>
              <a:cs typeface="Manjari"/>
              <a:sym typeface="Manjari"/>
            </a:endParaRPr>
          </a:p>
          <a:p>
            <a:pPr indent="0" lvl="0" marL="0" rtl="0" algn="r">
              <a:spcBef>
                <a:spcPts val="0"/>
              </a:spcBef>
              <a:spcAft>
                <a:spcPts val="0"/>
              </a:spcAft>
              <a:buNone/>
            </a:pPr>
            <a:r>
              <a:t/>
            </a:r>
            <a:endParaRPr sz="1100">
              <a:highlight>
                <a:srgbClr val="A6A6A6"/>
              </a:highlight>
              <a:latin typeface="Manjari"/>
              <a:ea typeface="Manjari"/>
              <a:cs typeface="Manjari"/>
              <a:sym typeface="Manjari"/>
            </a:endParaRPr>
          </a:p>
        </p:txBody>
      </p:sp>
      <p:sp>
        <p:nvSpPr>
          <p:cNvPr id="273" name="Google Shape;273;p38"/>
          <p:cNvSpPr txBox="1"/>
          <p:nvPr/>
        </p:nvSpPr>
        <p:spPr>
          <a:xfrm>
            <a:off x="713710" y="3018088"/>
            <a:ext cx="24231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lt2"/>
                </a:solidFill>
                <a:latin typeface="Archivo Black"/>
                <a:ea typeface="Archivo Black"/>
                <a:cs typeface="Archivo Black"/>
                <a:sym typeface="Archivo Black"/>
              </a:rPr>
              <a:t>Opportunities</a:t>
            </a:r>
            <a:endParaRPr sz="2200">
              <a:solidFill>
                <a:schemeClr val="lt2"/>
              </a:solidFill>
              <a:latin typeface="Archivo Black"/>
              <a:ea typeface="Archivo Black"/>
              <a:cs typeface="Archivo Black"/>
              <a:sym typeface="Archivo Black"/>
            </a:endParaRPr>
          </a:p>
        </p:txBody>
      </p:sp>
      <p:sp>
        <p:nvSpPr>
          <p:cNvPr id="274" name="Google Shape;274;p38"/>
          <p:cNvSpPr txBox="1"/>
          <p:nvPr/>
        </p:nvSpPr>
        <p:spPr>
          <a:xfrm>
            <a:off x="6052390" y="2036281"/>
            <a:ext cx="24231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highlight>
                  <a:srgbClr val="A6A6A6"/>
                </a:highlight>
                <a:latin typeface="Manjari"/>
                <a:ea typeface="Manjari"/>
                <a:cs typeface="Manjari"/>
                <a:sym typeface="Manjari"/>
              </a:rPr>
              <a:t>-Delay in supplying products</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rPr b="1" lang="en" sz="1100">
                <a:highlight>
                  <a:srgbClr val="A6A6A6"/>
                </a:highlight>
                <a:latin typeface="Manjari"/>
                <a:ea typeface="Manjari"/>
                <a:cs typeface="Manjari"/>
                <a:sym typeface="Manjari"/>
              </a:rPr>
              <a:t>-Dependency on foreign market</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rPr b="1" lang="en" sz="1100">
                <a:highlight>
                  <a:srgbClr val="A6A6A6"/>
                </a:highlight>
                <a:latin typeface="Manjari"/>
                <a:ea typeface="Manjari"/>
                <a:cs typeface="Manjari"/>
                <a:sym typeface="Manjari"/>
              </a:rPr>
              <a:t>- Strong competitors like square </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t/>
            </a:r>
            <a:endParaRPr b="1" sz="1100">
              <a:highlight>
                <a:srgbClr val="A6A6A6"/>
              </a:highlight>
              <a:latin typeface="Manjari"/>
              <a:ea typeface="Manjari"/>
              <a:cs typeface="Manjari"/>
              <a:sym typeface="Manjari"/>
            </a:endParaRPr>
          </a:p>
        </p:txBody>
      </p:sp>
      <p:sp>
        <p:nvSpPr>
          <p:cNvPr id="275" name="Google Shape;275;p38"/>
          <p:cNvSpPr txBox="1"/>
          <p:nvPr/>
        </p:nvSpPr>
        <p:spPr>
          <a:xfrm>
            <a:off x="6007190" y="1511850"/>
            <a:ext cx="2423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2"/>
                </a:solidFill>
                <a:latin typeface="Archivo Black"/>
                <a:ea typeface="Archivo Black"/>
                <a:cs typeface="Archivo Black"/>
                <a:sym typeface="Archivo Black"/>
              </a:rPr>
              <a:t>Weaknesses</a:t>
            </a:r>
            <a:endParaRPr sz="2200">
              <a:solidFill>
                <a:schemeClr val="lt2"/>
              </a:solidFill>
              <a:latin typeface="Archivo Black"/>
              <a:ea typeface="Archivo Black"/>
              <a:cs typeface="Archivo Black"/>
              <a:sym typeface="Archivo Black"/>
            </a:endParaRPr>
          </a:p>
        </p:txBody>
      </p:sp>
      <p:sp>
        <p:nvSpPr>
          <p:cNvPr id="276" name="Google Shape;276;p38"/>
          <p:cNvSpPr txBox="1"/>
          <p:nvPr/>
        </p:nvSpPr>
        <p:spPr>
          <a:xfrm>
            <a:off x="6007190" y="3514027"/>
            <a:ext cx="24231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highlight>
                  <a:srgbClr val="A6A6A6"/>
                </a:highlight>
                <a:latin typeface="Manjari"/>
                <a:ea typeface="Manjari"/>
                <a:cs typeface="Manjari"/>
                <a:sym typeface="Manjari"/>
              </a:rPr>
              <a:t>-Environment degradation</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rPr b="1" lang="en" sz="1100">
                <a:highlight>
                  <a:srgbClr val="A6A6A6"/>
                </a:highlight>
                <a:latin typeface="Manjari"/>
                <a:ea typeface="Manjari"/>
                <a:cs typeface="Manjari"/>
                <a:sym typeface="Manjari"/>
              </a:rPr>
              <a:t>-New </a:t>
            </a:r>
            <a:r>
              <a:rPr b="1" lang="en" sz="1100">
                <a:highlight>
                  <a:srgbClr val="A6A6A6"/>
                </a:highlight>
                <a:latin typeface="Manjari"/>
                <a:ea typeface="Manjari"/>
                <a:cs typeface="Manjari"/>
                <a:sym typeface="Manjari"/>
              </a:rPr>
              <a:t>entrants</a:t>
            </a:r>
            <a:r>
              <a:rPr b="1" lang="en" sz="1100">
                <a:highlight>
                  <a:srgbClr val="A6A6A6"/>
                </a:highlight>
                <a:latin typeface="Manjari"/>
                <a:ea typeface="Manjari"/>
                <a:cs typeface="Manjari"/>
                <a:sym typeface="Manjari"/>
              </a:rPr>
              <a:t> in the market</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rPr b="1" lang="en" sz="1100">
                <a:highlight>
                  <a:srgbClr val="A6A6A6"/>
                </a:highlight>
                <a:latin typeface="Manjari"/>
                <a:ea typeface="Manjari"/>
                <a:cs typeface="Manjari"/>
                <a:sym typeface="Manjari"/>
              </a:rPr>
              <a:t>-Huge competition </a:t>
            </a:r>
            <a:endParaRPr b="1" sz="1100">
              <a:highlight>
                <a:srgbClr val="A6A6A6"/>
              </a:highlight>
              <a:latin typeface="Manjari"/>
              <a:ea typeface="Manjari"/>
              <a:cs typeface="Manjari"/>
              <a:sym typeface="Manjari"/>
            </a:endParaRPr>
          </a:p>
          <a:p>
            <a:pPr indent="0" lvl="0" marL="0" rtl="0" algn="l">
              <a:spcBef>
                <a:spcPts val="0"/>
              </a:spcBef>
              <a:spcAft>
                <a:spcPts val="0"/>
              </a:spcAft>
              <a:buNone/>
            </a:pPr>
            <a:r>
              <a:t/>
            </a:r>
            <a:endParaRPr b="1" sz="1100">
              <a:highlight>
                <a:srgbClr val="A6A6A6"/>
              </a:highlight>
              <a:latin typeface="Manjari"/>
              <a:ea typeface="Manjari"/>
              <a:cs typeface="Manjari"/>
              <a:sym typeface="Manjari"/>
            </a:endParaRPr>
          </a:p>
        </p:txBody>
      </p:sp>
      <p:sp>
        <p:nvSpPr>
          <p:cNvPr id="277" name="Google Shape;277;p38"/>
          <p:cNvSpPr txBox="1"/>
          <p:nvPr/>
        </p:nvSpPr>
        <p:spPr>
          <a:xfrm>
            <a:off x="6007190" y="3018095"/>
            <a:ext cx="2423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rchivo Black"/>
                <a:ea typeface="Archivo Black"/>
                <a:cs typeface="Archivo Black"/>
                <a:sym typeface="Archivo Black"/>
              </a:rPr>
              <a:t>Threats</a:t>
            </a:r>
            <a:endParaRPr sz="2200">
              <a:solidFill>
                <a:schemeClr val="lt1"/>
              </a:solidFill>
              <a:latin typeface="Archivo Black"/>
              <a:ea typeface="Archivo Black"/>
              <a:cs typeface="Archivo Black"/>
              <a:sym typeface="Archivo Black"/>
            </a:endParaRPr>
          </a:p>
        </p:txBody>
      </p:sp>
      <p:sp>
        <p:nvSpPr>
          <p:cNvPr id="278" name="Google Shape;278;p38"/>
          <p:cNvSpPr/>
          <p:nvPr/>
        </p:nvSpPr>
        <p:spPr>
          <a:xfrm>
            <a:off x="4597277" y="2788925"/>
            <a:ext cx="1146000" cy="1146000"/>
          </a:xfrm>
          <a:custGeom>
            <a:rect b="b" l="l" r="r" t="t"/>
            <a:pathLst>
              <a:path extrusionOk="0" h="45840" w="45840">
                <a:moveTo>
                  <a:pt x="17431" y="1"/>
                </a:moveTo>
                <a:cubicBezTo>
                  <a:pt x="16920" y="9407"/>
                  <a:pt x="9395" y="16932"/>
                  <a:pt x="1" y="17444"/>
                </a:cubicBezTo>
                <a:lnTo>
                  <a:pt x="1" y="45840"/>
                </a:lnTo>
                <a:cubicBezTo>
                  <a:pt x="12514" y="45578"/>
                  <a:pt x="23825" y="40399"/>
                  <a:pt x="32076" y="32160"/>
                </a:cubicBezTo>
                <a:cubicBezTo>
                  <a:pt x="31409" y="30755"/>
                  <a:pt x="31028" y="29183"/>
                  <a:pt x="31028" y="27528"/>
                </a:cubicBezTo>
                <a:cubicBezTo>
                  <a:pt x="31028" y="21599"/>
                  <a:pt x="35839" y="16789"/>
                  <a:pt x="41768" y="16789"/>
                </a:cubicBezTo>
                <a:cubicBezTo>
                  <a:pt x="41958" y="16789"/>
                  <a:pt x="42149" y="16801"/>
                  <a:pt x="42339" y="16801"/>
                </a:cubicBezTo>
                <a:cubicBezTo>
                  <a:pt x="44471" y="11609"/>
                  <a:pt x="45709" y="5942"/>
                  <a:pt x="45840" y="1"/>
                </a:cubicBezTo>
                <a:close/>
              </a:path>
            </a:pathLst>
          </a:custGeom>
          <a:solidFill>
            <a:schemeClr val="accent1"/>
          </a:solidFill>
          <a:ln>
            <a:noFill/>
          </a:ln>
        </p:spPr>
        <p:txBody>
          <a:bodyPr anchorCtr="0" anchor="ctr" bIns="91425" lIns="9142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2200">
                <a:solidFill>
                  <a:schemeClr val="lt2"/>
                </a:solidFill>
                <a:latin typeface="Archivo Black"/>
                <a:ea typeface="Archivo Black"/>
                <a:cs typeface="Archivo Black"/>
                <a:sym typeface="Archivo Black"/>
              </a:rPr>
              <a:t>T</a:t>
            </a:r>
            <a:endParaRPr sz="2200">
              <a:solidFill>
                <a:schemeClr val="lt2"/>
              </a:solidFill>
              <a:latin typeface="Archivo Black"/>
              <a:ea typeface="Archivo Black"/>
              <a:cs typeface="Archivo Black"/>
              <a:sym typeface="Archivo Black"/>
            </a:endParaRPr>
          </a:p>
        </p:txBody>
      </p:sp>
      <p:sp>
        <p:nvSpPr>
          <p:cNvPr id="279" name="Google Shape;279;p38"/>
          <p:cNvSpPr/>
          <p:nvPr/>
        </p:nvSpPr>
        <p:spPr>
          <a:xfrm>
            <a:off x="5425077" y="3260725"/>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4597277" y="1591475"/>
            <a:ext cx="1146000" cy="1146275"/>
          </a:xfrm>
          <a:custGeom>
            <a:rect b="b" l="l" r="r" t="t"/>
            <a:pathLst>
              <a:path extrusionOk="0" h="45851" w="45840">
                <a:moveTo>
                  <a:pt x="1" y="0"/>
                </a:moveTo>
                <a:lnTo>
                  <a:pt x="1" y="28408"/>
                </a:lnTo>
                <a:cubicBezTo>
                  <a:pt x="9395" y="28920"/>
                  <a:pt x="16920" y="36445"/>
                  <a:pt x="17431" y="45851"/>
                </a:cubicBezTo>
                <a:lnTo>
                  <a:pt x="45840" y="45851"/>
                </a:lnTo>
                <a:cubicBezTo>
                  <a:pt x="45709" y="39910"/>
                  <a:pt x="44471" y="34242"/>
                  <a:pt x="42339" y="29039"/>
                </a:cubicBezTo>
                <a:cubicBezTo>
                  <a:pt x="42149" y="29051"/>
                  <a:pt x="41958" y="29063"/>
                  <a:pt x="41768" y="29063"/>
                </a:cubicBezTo>
                <a:cubicBezTo>
                  <a:pt x="35839" y="29063"/>
                  <a:pt x="31028" y="24253"/>
                  <a:pt x="31028" y="18324"/>
                </a:cubicBezTo>
                <a:cubicBezTo>
                  <a:pt x="31028" y="16669"/>
                  <a:pt x="31409" y="15097"/>
                  <a:pt x="32076" y="13692"/>
                </a:cubicBezTo>
                <a:cubicBezTo>
                  <a:pt x="23825" y="5453"/>
                  <a:pt x="12514" y="274"/>
                  <a:pt x="1" y="0"/>
                </a:cubicBezTo>
                <a:close/>
              </a:path>
            </a:pathLst>
          </a:custGeom>
          <a:solidFill>
            <a:schemeClr val="lt2"/>
          </a:solidFill>
          <a:ln>
            <a:noFill/>
          </a:ln>
        </p:spPr>
        <p:txBody>
          <a:bodyPr anchorCtr="0" anchor="ctr" bIns="91425" lIns="91425" spcFirstLastPara="1" rIns="18287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Archivo Black"/>
                <a:ea typeface="Archivo Black"/>
                <a:cs typeface="Archivo Black"/>
                <a:sym typeface="Archivo Black"/>
              </a:rPr>
              <a:t>W</a:t>
            </a:r>
            <a:endParaRPr sz="2200">
              <a:solidFill>
                <a:srgbClr val="FFFFFF"/>
              </a:solidFill>
              <a:latin typeface="Archivo Black"/>
              <a:ea typeface="Archivo Black"/>
              <a:cs typeface="Archivo Black"/>
              <a:sym typeface="Archivo Black"/>
            </a:endParaRPr>
          </a:p>
        </p:txBody>
      </p:sp>
      <p:sp>
        <p:nvSpPr>
          <p:cNvPr id="281" name="Google Shape;281;p38"/>
          <p:cNvSpPr/>
          <p:nvPr/>
        </p:nvSpPr>
        <p:spPr>
          <a:xfrm>
            <a:off x="5425077" y="1833175"/>
            <a:ext cx="432800" cy="432800"/>
          </a:xfrm>
          <a:custGeom>
            <a:rect b="b" l="l" r="r" t="t"/>
            <a:pathLst>
              <a:path extrusionOk="0" h="17312" w="17312">
                <a:moveTo>
                  <a:pt x="8656" y="0"/>
                </a:moveTo>
                <a:cubicBezTo>
                  <a:pt x="3870" y="0"/>
                  <a:pt x="0" y="3870"/>
                  <a:pt x="0" y="8656"/>
                </a:cubicBezTo>
                <a:cubicBezTo>
                  <a:pt x="0" y="13442"/>
                  <a:pt x="3870" y="17312"/>
                  <a:pt x="8656" y="17312"/>
                </a:cubicBezTo>
                <a:cubicBezTo>
                  <a:pt x="13442" y="17312"/>
                  <a:pt x="17312" y="13442"/>
                  <a:pt x="17312" y="8656"/>
                </a:cubicBezTo>
                <a:cubicBezTo>
                  <a:pt x="17312" y="3870"/>
                  <a:pt x="13442" y="0"/>
                  <a:pt x="8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3399802" y="2788925"/>
            <a:ext cx="1146000" cy="1146000"/>
          </a:xfrm>
          <a:custGeom>
            <a:rect b="b" l="l" r="r" t="t"/>
            <a:pathLst>
              <a:path extrusionOk="0" h="45840" w="45840">
                <a:moveTo>
                  <a:pt x="1" y="1"/>
                </a:moveTo>
                <a:cubicBezTo>
                  <a:pt x="132" y="5942"/>
                  <a:pt x="1358" y="11609"/>
                  <a:pt x="3501" y="16801"/>
                </a:cubicBezTo>
                <a:cubicBezTo>
                  <a:pt x="3692" y="16801"/>
                  <a:pt x="3882" y="16789"/>
                  <a:pt x="4073" y="16789"/>
                </a:cubicBezTo>
                <a:cubicBezTo>
                  <a:pt x="10002" y="16789"/>
                  <a:pt x="14800" y="21599"/>
                  <a:pt x="14800" y="27528"/>
                </a:cubicBezTo>
                <a:cubicBezTo>
                  <a:pt x="14800" y="29183"/>
                  <a:pt x="14431" y="30755"/>
                  <a:pt x="13753" y="32160"/>
                </a:cubicBezTo>
                <a:cubicBezTo>
                  <a:pt x="22016" y="40399"/>
                  <a:pt x="33326" y="45578"/>
                  <a:pt x="45840" y="45840"/>
                </a:cubicBezTo>
                <a:lnTo>
                  <a:pt x="45840" y="17444"/>
                </a:lnTo>
                <a:cubicBezTo>
                  <a:pt x="36446" y="16932"/>
                  <a:pt x="28909" y="9407"/>
                  <a:pt x="28397" y="1"/>
                </a:cubicBezTo>
                <a:close/>
              </a:path>
            </a:pathLst>
          </a:custGeom>
          <a:solidFill>
            <a:schemeClr val="lt2"/>
          </a:solidFill>
          <a:ln>
            <a:noFill/>
          </a:ln>
        </p:spPr>
        <p:txBody>
          <a:bodyPr anchorCtr="0" anchor="ctr" bIns="91425" lIns="18287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Archivo Black"/>
                <a:ea typeface="Archivo Black"/>
                <a:cs typeface="Archivo Black"/>
                <a:sym typeface="Archivo Black"/>
              </a:rPr>
              <a:t>O</a:t>
            </a:r>
            <a:endParaRPr sz="2200">
              <a:solidFill>
                <a:srgbClr val="FFFFFF"/>
              </a:solidFill>
              <a:latin typeface="Archivo Black"/>
              <a:ea typeface="Archivo Black"/>
              <a:cs typeface="Archivo Black"/>
              <a:sym typeface="Archivo Black"/>
            </a:endParaRPr>
          </a:p>
        </p:txBody>
      </p:sp>
      <p:sp>
        <p:nvSpPr>
          <p:cNvPr id="283" name="Google Shape;283;p38"/>
          <p:cNvSpPr/>
          <p:nvPr/>
        </p:nvSpPr>
        <p:spPr>
          <a:xfrm>
            <a:off x="3285202" y="3260725"/>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3399802" y="1591475"/>
            <a:ext cx="1146000" cy="1146275"/>
          </a:xfrm>
          <a:custGeom>
            <a:rect b="b" l="l" r="r" t="t"/>
            <a:pathLst>
              <a:path extrusionOk="0" h="45851" w="45840">
                <a:moveTo>
                  <a:pt x="45840" y="0"/>
                </a:moveTo>
                <a:cubicBezTo>
                  <a:pt x="33315" y="274"/>
                  <a:pt x="22016" y="5453"/>
                  <a:pt x="13753" y="13692"/>
                </a:cubicBezTo>
                <a:cubicBezTo>
                  <a:pt x="14431" y="15097"/>
                  <a:pt x="14800" y="16669"/>
                  <a:pt x="14800" y="18324"/>
                </a:cubicBezTo>
                <a:cubicBezTo>
                  <a:pt x="14800" y="24253"/>
                  <a:pt x="10002" y="29063"/>
                  <a:pt x="4073" y="29063"/>
                </a:cubicBezTo>
                <a:cubicBezTo>
                  <a:pt x="3882" y="29063"/>
                  <a:pt x="3692" y="29051"/>
                  <a:pt x="3501" y="29039"/>
                </a:cubicBezTo>
                <a:cubicBezTo>
                  <a:pt x="1358" y="34242"/>
                  <a:pt x="132" y="39910"/>
                  <a:pt x="1" y="45851"/>
                </a:cubicBezTo>
                <a:lnTo>
                  <a:pt x="28397" y="45851"/>
                </a:lnTo>
                <a:cubicBezTo>
                  <a:pt x="28909" y="36445"/>
                  <a:pt x="36446" y="28920"/>
                  <a:pt x="45840" y="28408"/>
                </a:cubicBezTo>
                <a:lnTo>
                  <a:pt x="45840" y="0"/>
                </a:lnTo>
                <a:close/>
              </a:path>
            </a:pathLst>
          </a:custGeom>
          <a:solidFill>
            <a:schemeClr val="accent1"/>
          </a:solidFill>
          <a:ln>
            <a:noFill/>
          </a:ln>
        </p:spPr>
        <p:txBody>
          <a:bodyPr anchorCtr="0" anchor="ctr" bIns="91425" lIns="18287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chemeClr val="lt2"/>
                </a:solidFill>
                <a:latin typeface="Archivo Black"/>
                <a:ea typeface="Archivo Black"/>
                <a:cs typeface="Archivo Black"/>
                <a:sym typeface="Archivo Black"/>
              </a:rPr>
              <a:t>S</a:t>
            </a:r>
            <a:endParaRPr sz="2200">
              <a:solidFill>
                <a:schemeClr val="lt2"/>
              </a:solidFill>
              <a:latin typeface="Archivo Black"/>
              <a:ea typeface="Archivo Black"/>
              <a:cs typeface="Archivo Black"/>
              <a:sym typeface="Archivo Black"/>
            </a:endParaRPr>
          </a:p>
        </p:txBody>
      </p:sp>
      <p:sp>
        <p:nvSpPr>
          <p:cNvPr id="285" name="Google Shape;285;p38"/>
          <p:cNvSpPr/>
          <p:nvPr/>
        </p:nvSpPr>
        <p:spPr>
          <a:xfrm>
            <a:off x="3285202" y="1833175"/>
            <a:ext cx="432825" cy="432800"/>
          </a:xfrm>
          <a:custGeom>
            <a:rect b="b" l="l" r="r" t="t"/>
            <a:pathLst>
              <a:path extrusionOk="0" h="17312" w="17313">
                <a:moveTo>
                  <a:pt x="8657" y="0"/>
                </a:moveTo>
                <a:cubicBezTo>
                  <a:pt x="3871" y="0"/>
                  <a:pt x="1" y="3870"/>
                  <a:pt x="1" y="8656"/>
                </a:cubicBezTo>
                <a:cubicBezTo>
                  <a:pt x="1" y="13442"/>
                  <a:pt x="3871" y="17312"/>
                  <a:pt x="8657" y="17312"/>
                </a:cubicBezTo>
                <a:cubicBezTo>
                  <a:pt x="13431" y="17312"/>
                  <a:pt x="17313" y="13442"/>
                  <a:pt x="17313" y="8656"/>
                </a:cubicBezTo>
                <a:cubicBezTo>
                  <a:pt x="17313" y="3870"/>
                  <a:pt x="13431" y="0"/>
                  <a:pt x="8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txBox="1"/>
          <p:nvPr/>
        </p:nvSpPr>
        <p:spPr>
          <a:xfrm>
            <a:off x="3233558" y="1843350"/>
            <a:ext cx="536100" cy="365700"/>
          </a:xfrm>
          <a:prstGeom prst="rect">
            <a:avLst/>
          </a:prstGeom>
          <a:solidFill>
            <a:srgbClr val="F2F2F2">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rchivo Black"/>
                <a:ea typeface="Archivo Black"/>
                <a:cs typeface="Archivo Black"/>
                <a:sym typeface="Archivo Black"/>
              </a:rPr>
              <a:t>1</a:t>
            </a:r>
            <a:endParaRPr sz="2200">
              <a:solidFill>
                <a:schemeClr val="lt1"/>
              </a:solidFill>
              <a:latin typeface="Archivo Black"/>
              <a:ea typeface="Archivo Black"/>
              <a:cs typeface="Archivo Black"/>
              <a:sym typeface="Archivo Black"/>
            </a:endParaRPr>
          </a:p>
        </p:txBody>
      </p:sp>
      <p:sp>
        <p:nvSpPr>
          <p:cNvPr id="287" name="Google Shape;287;p38"/>
          <p:cNvSpPr txBox="1"/>
          <p:nvPr/>
        </p:nvSpPr>
        <p:spPr>
          <a:xfrm>
            <a:off x="5373420" y="1866725"/>
            <a:ext cx="5361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Archivo Black"/>
                <a:ea typeface="Archivo Black"/>
                <a:cs typeface="Archivo Black"/>
                <a:sym typeface="Archivo Black"/>
              </a:rPr>
              <a:t>2</a:t>
            </a:r>
            <a:endParaRPr sz="2200">
              <a:solidFill>
                <a:schemeClr val="lt2"/>
              </a:solidFill>
              <a:latin typeface="Archivo Black"/>
              <a:ea typeface="Archivo Black"/>
              <a:cs typeface="Archivo Black"/>
              <a:sym typeface="Archivo Black"/>
            </a:endParaRPr>
          </a:p>
        </p:txBody>
      </p:sp>
      <p:sp>
        <p:nvSpPr>
          <p:cNvPr id="288" name="Google Shape;288;p38"/>
          <p:cNvSpPr txBox="1"/>
          <p:nvPr/>
        </p:nvSpPr>
        <p:spPr>
          <a:xfrm>
            <a:off x="3265825" y="3053975"/>
            <a:ext cx="471600" cy="8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Archivo Black"/>
                <a:ea typeface="Archivo Black"/>
                <a:cs typeface="Archivo Black"/>
                <a:sym typeface="Archivo Black"/>
              </a:rPr>
              <a:t>3</a:t>
            </a:r>
            <a:endParaRPr sz="2200">
              <a:solidFill>
                <a:schemeClr val="lt2"/>
              </a:solidFill>
              <a:latin typeface="Archivo Black"/>
              <a:ea typeface="Archivo Black"/>
              <a:cs typeface="Archivo Black"/>
              <a:sym typeface="Archivo Black"/>
            </a:endParaRPr>
          </a:p>
        </p:txBody>
      </p:sp>
      <p:sp>
        <p:nvSpPr>
          <p:cNvPr id="289" name="Google Shape;289;p38"/>
          <p:cNvSpPr txBox="1"/>
          <p:nvPr/>
        </p:nvSpPr>
        <p:spPr>
          <a:xfrm>
            <a:off x="5373870" y="3294275"/>
            <a:ext cx="5361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3"/>
                </a:solidFill>
                <a:latin typeface="Archivo Black"/>
                <a:ea typeface="Archivo Black"/>
                <a:cs typeface="Archivo Black"/>
                <a:sym typeface="Archivo Black"/>
              </a:rPr>
              <a:t>4</a:t>
            </a:r>
            <a:endParaRPr sz="2200">
              <a:solidFill>
                <a:schemeClr val="accent3"/>
              </a:solidFill>
              <a:latin typeface="Archivo Black"/>
              <a:ea typeface="Archivo Black"/>
              <a:cs typeface="Archivo Black"/>
              <a:sym typeface="Archivo Black"/>
            </a:endParaRPr>
          </a:p>
        </p:txBody>
      </p:sp>
      <p:pic>
        <p:nvPicPr>
          <p:cNvPr id="290" name="Google Shape;290;p38"/>
          <p:cNvPicPr preferRelativeResize="0"/>
          <p:nvPr/>
        </p:nvPicPr>
        <p:blipFill>
          <a:blip r:embed="rId4">
            <a:alphaModFix/>
          </a:blip>
          <a:stretch>
            <a:fillRect/>
          </a:stretch>
        </p:blipFill>
        <p:spPr>
          <a:xfrm>
            <a:off x="7487450" y="26550"/>
            <a:ext cx="1656550" cy="1326575"/>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9"/>
          <p:cNvPicPr preferRelativeResize="0"/>
          <p:nvPr/>
        </p:nvPicPr>
        <p:blipFill rotWithShape="1">
          <a:blip r:embed="rId3">
            <a:alphaModFix/>
          </a:blip>
          <a:srcRect b="0" l="15061" r="44198" t="0"/>
          <a:stretch/>
        </p:blipFill>
        <p:spPr>
          <a:xfrm>
            <a:off x="5418825" y="0"/>
            <a:ext cx="3725174" cy="5143499"/>
          </a:xfrm>
          <a:prstGeom prst="rect">
            <a:avLst/>
          </a:prstGeom>
          <a:noFill/>
          <a:ln>
            <a:noFill/>
          </a:ln>
        </p:spPr>
      </p:pic>
      <p:sp>
        <p:nvSpPr>
          <p:cNvPr id="296" name="Google Shape;296;p39"/>
          <p:cNvSpPr txBox="1"/>
          <p:nvPr>
            <p:ph type="title"/>
          </p:nvPr>
        </p:nvSpPr>
        <p:spPr>
          <a:xfrm>
            <a:off x="720000" y="540000"/>
            <a:ext cx="7704000" cy="57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Stakeholder of beximco pharma</a:t>
            </a:r>
            <a:endParaRPr/>
          </a:p>
        </p:txBody>
      </p:sp>
      <p:sp>
        <p:nvSpPr>
          <p:cNvPr id="297" name="Google Shape;297;p39"/>
          <p:cNvSpPr txBox="1"/>
          <p:nvPr>
            <p:ph idx="3" type="subTitle"/>
          </p:nvPr>
        </p:nvSpPr>
        <p:spPr>
          <a:xfrm>
            <a:off x="1298363" y="2563050"/>
            <a:ext cx="3542100" cy="4176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Clr>
                <a:srgbClr val="A6A6A6"/>
              </a:buClr>
              <a:buSzPts val="2200"/>
              <a:buChar char="❖"/>
            </a:pPr>
            <a:r>
              <a:rPr lang="en"/>
              <a:t>Bank </a:t>
            </a:r>
            <a:r>
              <a:rPr lang="en"/>
              <a:t>Institution</a:t>
            </a:r>
            <a:r>
              <a:rPr lang="en"/>
              <a:t> </a:t>
            </a:r>
            <a:endParaRPr/>
          </a:p>
          <a:p>
            <a:pPr indent="-368300" lvl="0" marL="457200" rtl="0" algn="l">
              <a:spcBef>
                <a:spcPts val="0"/>
              </a:spcBef>
              <a:spcAft>
                <a:spcPts val="0"/>
              </a:spcAft>
              <a:buClr>
                <a:srgbClr val="A6A6A6"/>
              </a:buClr>
              <a:buSzPts val="2200"/>
              <a:buChar char="❖"/>
            </a:pPr>
            <a:r>
              <a:rPr lang="en"/>
              <a:t>Hospital </a:t>
            </a:r>
            <a:endParaRPr/>
          </a:p>
          <a:p>
            <a:pPr indent="-368300" lvl="0" marL="457200" rtl="0" algn="l">
              <a:spcBef>
                <a:spcPts val="0"/>
              </a:spcBef>
              <a:spcAft>
                <a:spcPts val="0"/>
              </a:spcAft>
              <a:buClr>
                <a:srgbClr val="A6A6A6"/>
              </a:buClr>
              <a:buSzPts val="2200"/>
              <a:buChar char="❖"/>
            </a:pPr>
            <a:r>
              <a:rPr lang="en"/>
              <a:t>Shareholders</a:t>
            </a:r>
            <a:endParaRPr/>
          </a:p>
          <a:p>
            <a:pPr indent="-368300" lvl="0" marL="457200" rtl="0" algn="l">
              <a:spcBef>
                <a:spcPts val="0"/>
              </a:spcBef>
              <a:spcAft>
                <a:spcPts val="0"/>
              </a:spcAft>
              <a:buClr>
                <a:srgbClr val="A6A6A6"/>
              </a:buClr>
              <a:buSzPts val="2200"/>
              <a:buChar char="❖"/>
            </a:pPr>
            <a:r>
              <a:rPr lang="en"/>
              <a:t>Employees</a:t>
            </a:r>
            <a:endParaRPr/>
          </a:p>
        </p:txBody>
      </p:sp>
      <p:cxnSp>
        <p:nvCxnSpPr>
          <p:cNvPr id="298" name="Google Shape;298;p39"/>
          <p:cNvCxnSpPr/>
          <p:nvPr/>
        </p:nvCxnSpPr>
        <p:spPr>
          <a:xfrm rot="10800000">
            <a:off x="720000" y="2391300"/>
            <a:ext cx="0" cy="761100"/>
          </a:xfrm>
          <a:prstGeom prst="straightConnector1">
            <a:avLst/>
          </a:prstGeom>
          <a:noFill/>
          <a:ln cap="flat" cmpd="sng" w="19050">
            <a:solidFill>
              <a:schemeClr val="lt1"/>
            </a:solidFill>
            <a:prstDash val="solid"/>
            <a:round/>
            <a:headEnd len="med" w="med" type="none"/>
            <a:tailEnd len="med" w="med" type="none"/>
          </a:ln>
        </p:spPr>
      </p:cxnSp>
      <p:pic>
        <p:nvPicPr>
          <p:cNvPr id="299" name="Google Shape;299;p39"/>
          <p:cNvPicPr preferRelativeResize="0"/>
          <p:nvPr/>
        </p:nvPicPr>
        <p:blipFill>
          <a:blip r:embed="rId4">
            <a:alphaModFix/>
          </a:blip>
          <a:stretch>
            <a:fillRect/>
          </a:stretch>
        </p:blipFill>
        <p:spPr>
          <a:xfrm>
            <a:off x="-57050" y="3573300"/>
            <a:ext cx="1960775" cy="15702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flipH="1" rot="5400000">
            <a:off x="7086450" y="1480000"/>
            <a:ext cx="3147600" cy="9675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organogram</a:t>
            </a:r>
            <a:endParaRPr/>
          </a:p>
        </p:txBody>
      </p:sp>
      <p:sp>
        <p:nvSpPr>
          <p:cNvPr id="305" name="Google Shape;305;p40"/>
          <p:cNvSpPr/>
          <p:nvPr/>
        </p:nvSpPr>
        <p:spPr>
          <a:xfrm>
            <a:off x="1163100" y="389950"/>
            <a:ext cx="7013400" cy="4487700"/>
          </a:xfrm>
          <a:prstGeom prst="roundRect">
            <a:avLst>
              <a:gd fmla="val 4586"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40"/>
          <p:cNvCxnSpPr/>
          <p:nvPr/>
        </p:nvCxnSpPr>
        <p:spPr>
          <a:xfrm>
            <a:off x="9018950" y="2981600"/>
            <a:ext cx="0" cy="1958100"/>
          </a:xfrm>
          <a:prstGeom prst="straightConnector1">
            <a:avLst/>
          </a:prstGeom>
          <a:noFill/>
          <a:ln cap="flat" cmpd="sng" w="19050">
            <a:solidFill>
              <a:schemeClr val="lt1"/>
            </a:solidFill>
            <a:prstDash val="solid"/>
            <a:round/>
            <a:headEnd len="med" w="med" type="none"/>
            <a:tailEnd len="med" w="med" type="none"/>
          </a:ln>
        </p:spPr>
      </p:cxnSp>
      <p:sp>
        <p:nvSpPr>
          <p:cNvPr id="307" name="Google Shape;307;p40"/>
          <p:cNvSpPr/>
          <p:nvPr/>
        </p:nvSpPr>
        <p:spPr>
          <a:xfrm>
            <a:off x="4026000" y="4757400"/>
            <a:ext cx="1287600" cy="333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0"/>
          <p:cNvPicPr preferRelativeResize="0"/>
          <p:nvPr/>
        </p:nvPicPr>
        <p:blipFill rotWithShape="1">
          <a:blip r:embed="rId3">
            <a:alphaModFix/>
          </a:blip>
          <a:srcRect b="1989" l="-5359" r="5359" t="-1990"/>
          <a:stretch/>
        </p:blipFill>
        <p:spPr>
          <a:xfrm>
            <a:off x="1994088" y="591800"/>
            <a:ext cx="5351425" cy="3959899"/>
          </a:xfrm>
          <a:prstGeom prst="rect">
            <a:avLst/>
          </a:prstGeom>
          <a:noFill/>
          <a:ln>
            <a:noFill/>
          </a:ln>
        </p:spPr>
      </p:pic>
      <p:pic>
        <p:nvPicPr>
          <p:cNvPr id="309" name="Google Shape;309;p40"/>
          <p:cNvPicPr preferRelativeResize="0"/>
          <p:nvPr/>
        </p:nvPicPr>
        <p:blipFill>
          <a:blip r:embed="rId4">
            <a:alphaModFix/>
          </a:blip>
          <a:stretch>
            <a:fillRect/>
          </a:stretch>
        </p:blipFill>
        <p:spPr>
          <a:xfrm>
            <a:off x="-299924" y="-42776"/>
            <a:ext cx="1712575" cy="1371400"/>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1"/>
          <p:cNvSpPr txBox="1"/>
          <p:nvPr>
            <p:ph type="title"/>
          </p:nvPr>
        </p:nvSpPr>
        <p:spPr>
          <a:xfrm>
            <a:off x="719550" y="540450"/>
            <a:ext cx="6828600" cy="7542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Structure :mechanistic</a:t>
            </a:r>
            <a:endParaRPr/>
          </a:p>
        </p:txBody>
      </p:sp>
      <p:sp>
        <p:nvSpPr>
          <p:cNvPr id="315" name="Google Shape;315;p41"/>
          <p:cNvSpPr txBox="1"/>
          <p:nvPr>
            <p:ph idx="1" type="subTitle"/>
          </p:nvPr>
        </p:nvSpPr>
        <p:spPr>
          <a:xfrm>
            <a:off x="1031300" y="1608300"/>
            <a:ext cx="7429800" cy="19269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sz="1300">
                <a:solidFill>
                  <a:schemeClr val="lt2"/>
                </a:solidFill>
                <a:highlight>
                  <a:srgbClr val="C2C2C2"/>
                </a:highlight>
              </a:rPr>
              <a:t>The organizational structure of Beximco is mechanistic. A mechanistic organization is one that has centralized leadership, departmental divisions, and specialized tasks that work independently of one another.</a:t>
            </a:r>
            <a:endParaRPr sz="1300">
              <a:solidFill>
                <a:schemeClr val="lt2"/>
              </a:solidFill>
              <a:highlight>
                <a:srgbClr val="C2C2C2"/>
              </a:highlight>
            </a:endParaRPr>
          </a:p>
          <a:p>
            <a:pPr indent="0" lvl="0" marL="0" rtl="0" algn="ctr">
              <a:spcBef>
                <a:spcPts val="0"/>
              </a:spcBef>
              <a:spcAft>
                <a:spcPts val="0"/>
              </a:spcAft>
              <a:buNone/>
            </a:pPr>
            <a:r>
              <a:t/>
            </a:r>
            <a:endParaRPr sz="1300">
              <a:solidFill>
                <a:schemeClr val="lt2"/>
              </a:solidFill>
              <a:highlight>
                <a:srgbClr val="C2C2C2"/>
              </a:highlight>
            </a:endParaRPr>
          </a:p>
          <a:p>
            <a:pPr indent="0" lvl="0" marL="0" rtl="0" algn="ctr">
              <a:spcBef>
                <a:spcPts val="0"/>
              </a:spcBef>
              <a:spcAft>
                <a:spcPts val="0"/>
              </a:spcAft>
              <a:buNone/>
            </a:pPr>
            <a:r>
              <a:rPr lang="en" sz="1300">
                <a:solidFill>
                  <a:schemeClr val="lt2"/>
                </a:solidFill>
                <a:highlight>
                  <a:srgbClr val="C2C2C2"/>
                </a:highlight>
              </a:rPr>
              <a:t>The company has a three-tier management structure comprising the board, the executive committee and the Management Committee. Certain members sit on more than one body. The board is the highest level of authority within the company comprising mainly non-executive directors. The board meets with the Executive Committee, comprising six executive directors, twice a year to conduct a full review of the company’s operations. The executive committee meets on a quarterly basis and its scope of work includes: business reviews, budget approval; and senior management appraisal. </a:t>
            </a:r>
            <a:endParaRPr sz="1300">
              <a:solidFill>
                <a:schemeClr val="lt2"/>
              </a:solidFill>
              <a:highlight>
                <a:srgbClr val="C2C2C2"/>
              </a:highlight>
            </a:endParaRPr>
          </a:p>
          <a:p>
            <a:pPr indent="0" lvl="0" marL="0" rtl="0" algn="ctr">
              <a:spcBef>
                <a:spcPts val="0"/>
              </a:spcBef>
              <a:spcAft>
                <a:spcPts val="0"/>
              </a:spcAft>
              <a:buNone/>
            </a:pPr>
            <a:r>
              <a:t/>
            </a:r>
            <a:endParaRPr sz="1300">
              <a:solidFill>
                <a:schemeClr val="lt2"/>
              </a:solidFill>
              <a:highlight>
                <a:srgbClr val="C2C2C2"/>
              </a:highlight>
            </a:endParaRPr>
          </a:p>
        </p:txBody>
      </p:sp>
      <p:cxnSp>
        <p:nvCxnSpPr>
          <p:cNvPr id="316" name="Google Shape;316;p41"/>
          <p:cNvCxnSpPr/>
          <p:nvPr/>
        </p:nvCxnSpPr>
        <p:spPr>
          <a:xfrm>
            <a:off x="743275" y="1274250"/>
            <a:ext cx="0" cy="3324000"/>
          </a:xfrm>
          <a:prstGeom prst="straightConnector1">
            <a:avLst/>
          </a:prstGeom>
          <a:noFill/>
          <a:ln cap="flat" cmpd="sng" w="19050">
            <a:solidFill>
              <a:schemeClr val="lt1"/>
            </a:solidFill>
            <a:prstDash val="solid"/>
            <a:round/>
            <a:headEnd len="med" w="med" type="none"/>
            <a:tailEnd len="med" w="med" type="none"/>
          </a:ln>
        </p:spPr>
      </p:cxnSp>
      <p:cxnSp>
        <p:nvCxnSpPr>
          <p:cNvPr id="317" name="Google Shape;317;p41"/>
          <p:cNvCxnSpPr/>
          <p:nvPr/>
        </p:nvCxnSpPr>
        <p:spPr>
          <a:xfrm>
            <a:off x="7952400" y="4376450"/>
            <a:ext cx="471600" cy="0"/>
          </a:xfrm>
          <a:prstGeom prst="straightConnector1">
            <a:avLst/>
          </a:prstGeom>
          <a:noFill/>
          <a:ln cap="flat" cmpd="sng" w="19050">
            <a:solidFill>
              <a:schemeClr val="lt1"/>
            </a:solidFill>
            <a:prstDash val="solid"/>
            <a:round/>
            <a:headEnd len="med" w="med" type="none"/>
            <a:tailEnd len="med" w="med" type="none"/>
          </a:ln>
        </p:spPr>
      </p:cxnSp>
      <p:pic>
        <p:nvPicPr>
          <p:cNvPr id="318" name="Google Shape;318;p41"/>
          <p:cNvPicPr preferRelativeResize="0"/>
          <p:nvPr/>
        </p:nvPicPr>
        <p:blipFill>
          <a:blip r:embed="rId4">
            <a:alphaModFix/>
          </a:blip>
          <a:stretch>
            <a:fillRect/>
          </a:stretch>
        </p:blipFill>
        <p:spPr>
          <a:xfrm>
            <a:off x="3757074" y="3799925"/>
            <a:ext cx="1795350" cy="1437725"/>
          </a:xfrm>
          <a:prstGeom prst="rect">
            <a:avLst/>
          </a:prstGeom>
          <a:noFill/>
          <a:ln>
            <a:noFill/>
          </a:ln>
          <a:effectLst>
            <a:outerShdw blurRad="300038" rotWithShape="0" algn="bl" dir="9900000" dist="19050">
              <a:srgbClr val="000000">
                <a:alpha val="16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Major for College: International Business Management by Slidesgo">
  <a:themeElements>
    <a:clrScheme name="Simple Light">
      <a:dk1>
        <a:srgbClr val="333333"/>
      </a:dk1>
      <a:lt1>
        <a:srgbClr val="FFFFFF"/>
      </a:lt1>
      <a:dk2>
        <a:srgbClr val="595959"/>
      </a:dk2>
      <a:lt2>
        <a:srgbClr val="000000"/>
      </a:lt2>
      <a:accent1>
        <a:srgbClr val="D9D9D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